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9" r:id="rId6"/>
    <p:sldId id="260" r:id="rId7"/>
    <p:sldId id="262" r:id="rId8"/>
    <p:sldId id="263" r:id="rId9"/>
    <p:sldId id="264" r:id="rId10"/>
    <p:sldId id="265" r:id="rId11"/>
    <p:sldId id="266" r:id="rId12"/>
    <p:sldId id="267" r:id="rId13"/>
    <p:sldId id="268"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20" d="100"/>
          <a:sy n="120" d="100"/>
        </p:scale>
        <p:origin x="-12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7/18/2016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lsempert@rideconnection.org" TargetMode="External"/><Relationship Id="rId2" Type="http://schemas.openxmlformats.org/officeDocument/2006/relationships/hyperlink" Target="mailto:mmullins@rideconnectio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784333"/>
            <a:ext cx="7766936" cy="1646302"/>
          </a:xfrm>
        </p:spPr>
        <p:txBody>
          <a:bodyPr/>
          <a:lstStyle/>
          <a:p>
            <a:pPr algn="ctr"/>
            <a:r>
              <a:rPr lang="en-US" sz="4000" dirty="0" smtClean="0"/>
              <a:t>Travel Training Documentation: Facts versus Feelings</a:t>
            </a:r>
            <a:br>
              <a:rPr lang="en-US" sz="4000" dirty="0" smtClean="0"/>
            </a:br>
            <a:endParaRPr lang="en-US" sz="4000" dirty="0"/>
          </a:p>
        </p:txBody>
      </p:sp>
      <p:sp>
        <p:nvSpPr>
          <p:cNvPr id="3" name="Subtitle 2"/>
          <p:cNvSpPr>
            <a:spLocks noGrp="1"/>
          </p:cNvSpPr>
          <p:nvPr>
            <p:ph type="subTitle" idx="1"/>
          </p:nvPr>
        </p:nvSpPr>
        <p:spPr>
          <a:xfrm>
            <a:off x="1507066" y="4414101"/>
            <a:ext cx="7766936" cy="1096899"/>
          </a:xfrm>
        </p:spPr>
        <p:txBody>
          <a:bodyPr>
            <a:normAutofit lnSpcReduction="10000"/>
          </a:bodyPr>
          <a:lstStyle/>
          <a:p>
            <a:pPr algn="ctr"/>
            <a:r>
              <a:rPr lang="en-US" dirty="0" smtClean="0"/>
              <a:t>2016 Association of Travel Instruction Annual Conference – St. Paul, MN</a:t>
            </a:r>
          </a:p>
          <a:p>
            <a:pPr algn="ctr"/>
            <a:r>
              <a:rPr lang="en-US" dirty="0" smtClean="0"/>
              <a:t>Lisa Sempert, Lead Travel Instructor</a:t>
            </a:r>
          </a:p>
          <a:p>
            <a:pPr algn="ctr"/>
            <a:r>
              <a:rPr lang="en-US" dirty="0" smtClean="0"/>
              <a:t>Mike Mullins, Mobility Director</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2792" y="2895020"/>
            <a:ext cx="1915483" cy="1283034"/>
          </a:xfrm>
          <a:prstGeom prst="rect">
            <a:avLst/>
          </a:prstGeom>
        </p:spPr>
      </p:pic>
    </p:spTree>
    <p:extLst>
      <p:ext uri="{BB962C8B-B14F-4D97-AF65-F5344CB8AC3E}">
        <p14:creationId xmlns:p14="http://schemas.microsoft.com/office/powerpoint/2010/main" val="32271620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three:</a:t>
            </a:r>
            <a:endParaRPr lang="en-US" dirty="0"/>
          </a:p>
        </p:txBody>
      </p:sp>
      <p:sp>
        <p:nvSpPr>
          <p:cNvPr id="3" name="Content Placeholder 2"/>
          <p:cNvSpPr>
            <a:spLocks noGrp="1"/>
          </p:cNvSpPr>
          <p:nvPr>
            <p:ph idx="1"/>
          </p:nvPr>
        </p:nvSpPr>
        <p:spPr/>
        <p:txBody>
          <a:bodyPr>
            <a:noAutofit/>
          </a:bodyPr>
          <a:lstStyle/>
          <a:p>
            <a:pPr marL="0" lvl="0" indent="0">
              <a:buNone/>
            </a:pPr>
            <a:r>
              <a:rPr lang="en-US" sz="1200" dirty="0"/>
              <a:t>I met Lila and Brian at home at </a:t>
            </a:r>
            <a:r>
              <a:rPr lang="en-US" sz="1200" dirty="0" smtClean="0"/>
              <a:t>9:15am </a:t>
            </a:r>
            <a:r>
              <a:rPr lang="en-US" sz="1200" dirty="0"/>
              <a:t>and they were ready and prepared for our trip to Pioneer Courthouse Square in downtown Portland. Lila and Brian had previously contacted me to let me know that they had already tried riding the </a:t>
            </a:r>
            <a:r>
              <a:rPr lang="en-US" sz="1200" dirty="0" smtClean="0"/>
              <a:t>MAX a </a:t>
            </a:r>
            <a:r>
              <a:rPr lang="en-US" sz="1200" dirty="0"/>
              <a:t>few times since our initial meeting and were more than happy that they could ride it alone, today they wanted to practice getting downtown using buses only. </a:t>
            </a:r>
          </a:p>
          <a:p>
            <a:pPr marL="0" indent="0">
              <a:buNone/>
            </a:pPr>
            <a:r>
              <a:rPr lang="en-US" sz="1200" dirty="0"/>
              <a:t>We took bus 77 from the stop outside their apartment complex, and they practiced asking the driver to kneel the bus, paying fare and finding priority seating all for the first time. I told them we would transfer at NE Sandy &amp; Cesar Chavez Blvd, and on the way to this bus stop they had many questions about </a:t>
            </a:r>
            <a:r>
              <a:rPr lang="en-US" sz="1200" dirty="0" err="1"/>
              <a:t>TriMet</a:t>
            </a:r>
            <a:r>
              <a:rPr lang="en-US" sz="1200" dirty="0"/>
              <a:t> buses and riding that we discussed. After Hollywood </a:t>
            </a:r>
            <a:r>
              <a:rPr lang="en-US" sz="1200" dirty="0" smtClean="0"/>
              <a:t>TC, </a:t>
            </a:r>
            <a:r>
              <a:rPr lang="en-US" sz="1200" dirty="0"/>
              <a:t>I let Brian know our stop was next and he pulled the signal cord, we transferred smoothly from bus 77 to the bus stop for bus 12 on the other side of NE Sandy. From here we took bus 12 to SW 5th &amp; Morrison, walked to Pioneer Square and visited the tourist information office. We picked up maps, information and bus schedules and spent some time discussing orientation tips and more questions that Brian and Lila had. </a:t>
            </a:r>
            <a:r>
              <a:rPr lang="en-US" sz="1200" dirty="0" smtClean="0"/>
              <a:t> </a:t>
            </a:r>
          </a:p>
          <a:p>
            <a:pPr marL="0" indent="0">
              <a:buNone/>
            </a:pPr>
            <a:r>
              <a:rPr lang="en-US" sz="1200" dirty="0" smtClean="0"/>
              <a:t>When they were ready to head home, they let me know that they would like to ride the MAX back to Gresham, so we took the blue line train from Pioneer Square to Gresham TC then bus 21 back to their building. </a:t>
            </a:r>
          </a:p>
          <a:p>
            <a:pPr marL="0" indent="0">
              <a:buNone/>
            </a:pPr>
            <a:r>
              <a:rPr lang="en-US" sz="1200" dirty="0" smtClean="0"/>
              <a:t>Brian </a:t>
            </a:r>
            <a:r>
              <a:rPr lang="en-US" sz="1200" dirty="0"/>
              <a:t>told me several times that he was pleasantly surprised with how easy and straightforward he found bus riding, and </a:t>
            </a:r>
            <a:r>
              <a:rPr lang="en-US" sz="1200" dirty="0" smtClean="0"/>
              <a:t>he felt </a:t>
            </a:r>
            <a:r>
              <a:rPr lang="en-US" sz="1200" dirty="0"/>
              <a:t>that </a:t>
            </a:r>
            <a:r>
              <a:rPr lang="en-US" sz="1200" dirty="0" smtClean="0"/>
              <a:t>he </a:t>
            </a:r>
            <a:r>
              <a:rPr lang="en-US" sz="1200" dirty="0"/>
              <a:t>and Lila would be able to manage it </a:t>
            </a:r>
            <a:r>
              <a:rPr lang="en-US" sz="1200" dirty="0" smtClean="0"/>
              <a:t>no </a:t>
            </a:r>
            <a:r>
              <a:rPr lang="en-US" sz="1200" dirty="0"/>
              <a:t>problem. When we got home, I asked if they wanted to schedule more training and Brian said he didn't feel he needed to, so I let him know that they should call me if any new trips they needed to make came up and they wanted some help with practice. From what I observed </a:t>
            </a:r>
            <a:r>
              <a:rPr lang="en-US" sz="1200" dirty="0" smtClean="0"/>
              <a:t>today, </a:t>
            </a:r>
            <a:r>
              <a:rPr lang="en-US" sz="1200" dirty="0"/>
              <a:t>I feel that Brian and Lila are more than capable of traveling independently on TriMet, Brian also uses the TriMet website and mobile phone app to help with trip planning.</a:t>
            </a:r>
          </a:p>
          <a:p>
            <a:pPr marL="0" indent="0">
              <a:buNone/>
            </a:pPr>
            <a:r>
              <a:rPr lang="en-US" sz="1200" dirty="0"/>
              <a:t> </a:t>
            </a:r>
          </a:p>
          <a:p>
            <a:endParaRPr lang="en-US" sz="1200" dirty="0"/>
          </a:p>
        </p:txBody>
      </p:sp>
    </p:spTree>
    <p:extLst>
      <p:ext uri="{BB962C8B-B14F-4D97-AF65-F5344CB8AC3E}">
        <p14:creationId xmlns:p14="http://schemas.microsoft.com/office/powerpoint/2010/main" val="4191703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four:</a:t>
            </a:r>
            <a:endParaRPr lang="en-US" dirty="0"/>
          </a:p>
        </p:txBody>
      </p:sp>
      <p:sp>
        <p:nvSpPr>
          <p:cNvPr id="3" name="Content Placeholder 2"/>
          <p:cNvSpPr>
            <a:spLocks noGrp="1"/>
          </p:cNvSpPr>
          <p:nvPr>
            <p:ph idx="1"/>
          </p:nvPr>
        </p:nvSpPr>
        <p:spPr/>
        <p:txBody>
          <a:bodyPr>
            <a:normAutofit fontScale="85000" lnSpcReduction="10000"/>
          </a:bodyPr>
          <a:lstStyle/>
          <a:p>
            <a:pPr marL="0" lvl="0" indent="0">
              <a:buNone/>
            </a:pPr>
            <a:r>
              <a:rPr lang="en-US" dirty="0"/>
              <a:t>I met Joe at home at 9:55am.  We walked out to the #29 bus stop to Clackamas Town Center.  The #29 bus stop is located out the front door of his house at SE Lake &amp; Tiara Dr.  Joe checked the stop ID, using the PDX bus application.  Joe showed his pass and he boarded the #29 to Clackamas TC.  We got off at Clackamas Tc and I showed Joe where to board the #79 to Oregon City Tc.  Joe checked the stop Id Number and said when the #79 will arrive</a:t>
            </a:r>
            <a:r>
              <a:rPr lang="en-US" dirty="0" smtClean="0"/>
              <a:t>.  </a:t>
            </a:r>
            <a:r>
              <a:rPr lang="en-US" dirty="0"/>
              <a:t>Joe recognized the #79, boarded and sat in the middle.  Joe got off at the Oregon City </a:t>
            </a:r>
            <a:r>
              <a:rPr lang="en-US" dirty="0" smtClean="0"/>
              <a:t>TC </a:t>
            </a:r>
            <a:r>
              <a:rPr lang="en-US" dirty="0"/>
              <a:t>and I showed him where to board the #33 to the Clackamas Community College. </a:t>
            </a:r>
          </a:p>
          <a:p>
            <a:pPr marL="0" indent="0">
              <a:buNone/>
            </a:pPr>
            <a:r>
              <a:rPr lang="en-US" dirty="0" smtClean="0"/>
              <a:t>We </a:t>
            </a:r>
            <a:r>
              <a:rPr lang="en-US" dirty="0"/>
              <a:t>re-boarded the #79 to Clackamas Town Center and got off in front of the theater.  I had Joe check the #29 bus schedule and he said the #29 will arrive at 12:04pm.  Joe recognized the #29, boarded and sat in the front.  Joe said he should recognize the bus stop near his house.  Joe independently pulled the cord and got off at SE Lake &amp; </a:t>
            </a:r>
            <a:r>
              <a:rPr lang="en-US" dirty="0" err="1"/>
              <a:t>Vernie</a:t>
            </a:r>
            <a:r>
              <a:rPr lang="en-US" dirty="0"/>
              <a:t>.  We crossed Lake Rd at the pedestrian crosswalk and stopped in front of Joe's house.  </a:t>
            </a:r>
          </a:p>
          <a:p>
            <a:pPr marL="0" indent="0">
              <a:buNone/>
            </a:pPr>
            <a:r>
              <a:rPr lang="en-US" dirty="0" smtClean="0"/>
              <a:t>We </a:t>
            </a:r>
            <a:r>
              <a:rPr lang="en-US" dirty="0"/>
              <a:t>talked about </a:t>
            </a:r>
            <a:r>
              <a:rPr lang="en-US" dirty="0" smtClean="0"/>
              <a:t>Joe </a:t>
            </a:r>
            <a:r>
              <a:rPr lang="en-US" dirty="0"/>
              <a:t>boarding the #33 at Milwaukie City Center to Clackamas Community College. He said that he can do that trip independently.  Joe said he does not need more Travel Training on this route, he understands the #29 bus schedule and route.</a:t>
            </a:r>
          </a:p>
          <a:p>
            <a:pPr marL="0" indent="0">
              <a:buNone/>
            </a:pPr>
            <a:r>
              <a:rPr lang="en-US" dirty="0"/>
              <a:t> </a:t>
            </a:r>
          </a:p>
          <a:p>
            <a:endParaRPr lang="en-US" dirty="0"/>
          </a:p>
        </p:txBody>
      </p:sp>
    </p:spTree>
    <p:extLst>
      <p:ext uri="{BB962C8B-B14F-4D97-AF65-F5344CB8AC3E}">
        <p14:creationId xmlns:p14="http://schemas.microsoft.com/office/powerpoint/2010/main" val="425898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five:</a:t>
            </a:r>
            <a:endParaRPr lang="en-US" dirty="0"/>
          </a:p>
        </p:txBody>
      </p:sp>
      <p:sp>
        <p:nvSpPr>
          <p:cNvPr id="3" name="Content Placeholder 2"/>
          <p:cNvSpPr>
            <a:spLocks noGrp="1"/>
          </p:cNvSpPr>
          <p:nvPr>
            <p:ph idx="1"/>
          </p:nvPr>
        </p:nvSpPr>
        <p:spPr/>
        <p:txBody>
          <a:bodyPr>
            <a:normAutofit/>
          </a:bodyPr>
          <a:lstStyle/>
          <a:p>
            <a:pPr marL="0" lvl="0" indent="0">
              <a:buNone/>
            </a:pPr>
            <a:r>
              <a:rPr lang="en-US" dirty="0"/>
              <a:t>I got to Ben's house at </a:t>
            </a:r>
            <a:r>
              <a:rPr lang="en-US" dirty="0" smtClean="0"/>
              <a:t>3:30pm </a:t>
            </a:r>
            <a:r>
              <a:rPr lang="en-US" dirty="0"/>
              <a:t>and he was not yet home from school, he arrived at about </a:t>
            </a:r>
            <a:r>
              <a:rPr lang="en-US" dirty="0" smtClean="0"/>
              <a:t>3:50pm </a:t>
            </a:r>
            <a:r>
              <a:rPr lang="en-US" dirty="0"/>
              <a:t>and we walked to the stop for bus 17 at NE 27th &amp; Ainsworth and boarded the bus at around </a:t>
            </a:r>
            <a:r>
              <a:rPr lang="en-US" dirty="0" smtClean="0"/>
              <a:t>4:20pm</a:t>
            </a:r>
            <a:r>
              <a:rPr lang="en-US" dirty="0"/>
              <a:t>. When the bus turned onto Broadway, I told Ben that our stop was Broadway &amp; 12th, the landmarks for which are Goodwill on the right of the bus and Bank of America on the left. When we approached the stop I pointed the landmarks out to Ben and he pulled the signal cord, we got off and I showed him the walking route to the LA Fitness gym at the Lloyd Center. Ben wanted to go inside and have a look around, once he was ready we took bus 17 from right outside the gym, back to Ainsworth &amp; 27th. Thanks to previous travel training that Ben and I have done, he knows exactly where the bus stop closest to his house is, and was able to signal without any input from me, he also knows the walking route home.</a:t>
            </a:r>
          </a:p>
          <a:p>
            <a:pPr marL="0" indent="0">
              <a:buNone/>
            </a:pPr>
            <a:r>
              <a:rPr lang="en-US" dirty="0" smtClean="0"/>
              <a:t>Training </a:t>
            </a:r>
            <a:r>
              <a:rPr lang="en-US" dirty="0"/>
              <a:t>will continue June 15th at the same time.</a:t>
            </a:r>
          </a:p>
          <a:p>
            <a:endParaRPr lang="en-US" dirty="0"/>
          </a:p>
        </p:txBody>
      </p:sp>
    </p:spTree>
    <p:extLst>
      <p:ext uri="{BB962C8B-B14F-4D97-AF65-F5344CB8AC3E}">
        <p14:creationId xmlns:p14="http://schemas.microsoft.com/office/powerpoint/2010/main" val="1808505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your participation!</a:t>
            </a:r>
            <a:endParaRPr lang="en-US" dirty="0"/>
          </a:p>
        </p:txBody>
      </p:sp>
      <p:sp>
        <p:nvSpPr>
          <p:cNvPr id="3" name="Content Placeholder 2"/>
          <p:cNvSpPr>
            <a:spLocks noGrp="1"/>
          </p:cNvSpPr>
          <p:nvPr>
            <p:ph idx="1"/>
          </p:nvPr>
        </p:nvSpPr>
        <p:spPr/>
        <p:txBody>
          <a:bodyPr>
            <a:normAutofit/>
          </a:bodyPr>
          <a:lstStyle/>
          <a:p>
            <a:r>
              <a:rPr lang="en-US" sz="2400" dirty="0" smtClean="0"/>
              <a:t>Contact information:</a:t>
            </a:r>
          </a:p>
          <a:p>
            <a:pPr marL="0" indent="0">
              <a:buNone/>
            </a:pPr>
            <a:r>
              <a:rPr lang="en-US" sz="2400" dirty="0"/>
              <a:t>	</a:t>
            </a:r>
            <a:r>
              <a:rPr lang="en-US" sz="2400" dirty="0" smtClean="0"/>
              <a:t>Mike Mullins: </a:t>
            </a:r>
            <a:r>
              <a:rPr lang="en-US" sz="2400" dirty="0" smtClean="0">
                <a:hlinkClick r:id="rId2"/>
              </a:rPr>
              <a:t>mmullins@rideconnection.org</a:t>
            </a:r>
            <a:endParaRPr lang="en-US" sz="2400" dirty="0" smtClean="0"/>
          </a:p>
          <a:p>
            <a:pPr marL="0" indent="0">
              <a:buNone/>
            </a:pPr>
            <a:r>
              <a:rPr lang="en-US" sz="2400" dirty="0" smtClean="0"/>
              <a:t>	                    503-528-1743</a:t>
            </a:r>
          </a:p>
          <a:p>
            <a:endParaRPr lang="en-US" sz="2400" dirty="0"/>
          </a:p>
          <a:p>
            <a:pPr marL="0" indent="0">
              <a:buNone/>
            </a:pPr>
            <a:r>
              <a:rPr lang="en-US" sz="2400" dirty="0" smtClean="0"/>
              <a:t>	Lisa Sempert: </a:t>
            </a:r>
            <a:r>
              <a:rPr lang="en-US" sz="2400" dirty="0" smtClean="0">
                <a:hlinkClick r:id="rId3"/>
              </a:rPr>
              <a:t>lsempert@rideconnection.org</a:t>
            </a:r>
            <a:endParaRPr lang="en-US" sz="2400" dirty="0" smtClean="0"/>
          </a:p>
          <a:p>
            <a:pPr marL="0" indent="0">
              <a:buNone/>
            </a:pPr>
            <a:r>
              <a:rPr lang="en-US" sz="2400" dirty="0" smtClean="0"/>
              <a:t>	                     503-528-1749</a:t>
            </a:r>
          </a:p>
          <a:p>
            <a:endParaRPr lang="en-US" sz="2400" dirty="0"/>
          </a:p>
        </p:txBody>
      </p:sp>
    </p:spTree>
    <p:extLst>
      <p:ext uri="{BB962C8B-B14F-4D97-AF65-F5344CB8AC3E}">
        <p14:creationId xmlns:p14="http://schemas.microsoft.com/office/powerpoint/2010/main" val="1727466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isn’t optional. Let’s explore this further…</a:t>
            </a:r>
            <a:endParaRPr lang="en-US" dirty="0"/>
          </a:p>
        </p:txBody>
      </p:sp>
      <p:sp>
        <p:nvSpPr>
          <p:cNvPr id="3" name="Content Placeholder 2"/>
          <p:cNvSpPr>
            <a:spLocks noGrp="1"/>
          </p:cNvSpPr>
          <p:nvPr>
            <p:ph idx="1"/>
          </p:nvPr>
        </p:nvSpPr>
        <p:spPr/>
        <p:txBody>
          <a:bodyPr/>
          <a:lstStyle/>
          <a:p>
            <a:r>
              <a:rPr lang="en-US" dirty="0" smtClean="0"/>
              <a:t>You can think of documentation as a risk management strategy </a:t>
            </a:r>
          </a:p>
          <a:p>
            <a:r>
              <a:rPr lang="en-US" dirty="0" smtClean="0"/>
              <a:t>Our society loves to litigate, records can be subpoenaed</a:t>
            </a:r>
          </a:p>
          <a:p>
            <a:r>
              <a:rPr lang="en-US" dirty="0" smtClean="0"/>
              <a:t>Documentation helps solidify a training plan, keep trainers on task</a:t>
            </a:r>
          </a:p>
          <a:p>
            <a:r>
              <a:rPr lang="en-US" dirty="0" smtClean="0"/>
              <a:t>Helps ensure objectives are kept, goals are met</a:t>
            </a:r>
          </a:p>
          <a:p>
            <a:r>
              <a:rPr lang="en-US" dirty="0" smtClean="0"/>
              <a:t>Adds a layer of professionalism to you program</a:t>
            </a:r>
          </a:p>
          <a:p>
            <a:endParaRPr lang="en-US" dirty="0"/>
          </a:p>
        </p:txBody>
      </p:sp>
    </p:spTree>
    <p:extLst>
      <p:ext uri="{BB962C8B-B14F-4D97-AF65-F5344CB8AC3E}">
        <p14:creationId xmlns:p14="http://schemas.microsoft.com/office/powerpoint/2010/main" val="150612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40904"/>
          </a:xfrm>
        </p:spPr>
        <p:txBody>
          <a:bodyPr/>
          <a:lstStyle/>
          <a:p>
            <a:r>
              <a:rPr lang="en-US" dirty="0" smtClean="0"/>
              <a:t>Items that prompt documentation…</a:t>
            </a:r>
            <a:endParaRPr lang="en-US" dirty="0"/>
          </a:p>
        </p:txBody>
      </p:sp>
      <p:sp>
        <p:nvSpPr>
          <p:cNvPr id="3" name="Content Placeholder 2"/>
          <p:cNvSpPr>
            <a:spLocks noGrp="1"/>
          </p:cNvSpPr>
          <p:nvPr>
            <p:ph idx="1"/>
          </p:nvPr>
        </p:nvSpPr>
        <p:spPr/>
        <p:txBody>
          <a:bodyPr/>
          <a:lstStyle/>
          <a:p>
            <a:r>
              <a:rPr lang="en-US" b="1" dirty="0" smtClean="0"/>
              <a:t>Referral</a:t>
            </a:r>
            <a:r>
              <a:rPr lang="en-US" dirty="0" smtClean="0"/>
              <a:t> – type and origin</a:t>
            </a:r>
          </a:p>
          <a:p>
            <a:r>
              <a:rPr lang="en-US" b="1" dirty="0" smtClean="0"/>
              <a:t>Initial Contact </a:t>
            </a:r>
            <a:r>
              <a:rPr lang="en-US" dirty="0" smtClean="0"/>
              <a:t>– making the first call</a:t>
            </a:r>
          </a:p>
          <a:p>
            <a:r>
              <a:rPr lang="en-US" b="1" dirty="0" smtClean="0"/>
              <a:t>Initial Interview </a:t>
            </a:r>
            <a:r>
              <a:rPr lang="en-US" dirty="0" smtClean="0"/>
              <a:t>– the assessment</a:t>
            </a:r>
          </a:p>
          <a:p>
            <a:r>
              <a:rPr lang="en-US" b="1" dirty="0" smtClean="0"/>
              <a:t>Route &amp; Scout </a:t>
            </a:r>
            <a:r>
              <a:rPr lang="en-US" dirty="0" smtClean="0"/>
              <a:t>– Barrier Analyses</a:t>
            </a:r>
          </a:p>
          <a:p>
            <a:r>
              <a:rPr lang="en-US" b="1" dirty="0" smtClean="0"/>
              <a:t>Individualized Travel Training Plan</a:t>
            </a:r>
          </a:p>
          <a:p>
            <a:r>
              <a:rPr lang="en-US" b="1" dirty="0" smtClean="0">
                <a:solidFill>
                  <a:srgbClr val="00B050"/>
                </a:solidFill>
              </a:rPr>
              <a:t>Travel Training – progress notes</a:t>
            </a:r>
          </a:p>
          <a:p>
            <a:r>
              <a:rPr lang="en-US" b="1" dirty="0" smtClean="0"/>
              <a:t>Shadowing</a:t>
            </a:r>
            <a:r>
              <a:rPr lang="en-US" dirty="0" smtClean="0"/>
              <a:t> - observation</a:t>
            </a:r>
          </a:p>
          <a:p>
            <a:r>
              <a:rPr lang="en-US" b="1" dirty="0" smtClean="0"/>
              <a:t>Exit type </a:t>
            </a:r>
            <a:r>
              <a:rPr lang="en-US" dirty="0" smtClean="0"/>
              <a:t>- Successful, Unsuccessful, Incomplete</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1573" y="2160589"/>
            <a:ext cx="2904876" cy="2904876"/>
          </a:xfrm>
          <a:prstGeom prst="rect">
            <a:avLst/>
          </a:prstGeom>
        </p:spPr>
      </p:pic>
    </p:spTree>
    <p:extLst>
      <p:ext uri="{BB962C8B-B14F-4D97-AF65-F5344CB8AC3E}">
        <p14:creationId xmlns:p14="http://schemas.microsoft.com/office/powerpoint/2010/main" val="359463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mph" presetSubtype="0" fill="hold" nodeType="afterEffect">
                                  <p:stCondLst>
                                    <p:cond delay="0"/>
                                  </p:stCondLst>
                                  <p:childTnLst>
                                    <p:animClr clrSpc="hsl" dir="cw">
                                      <p:cBhvr override="childStyle">
                                        <p:cTn id="6" dur="500" fill="hold"/>
                                        <p:tgtEl>
                                          <p:spTgt spid="3">
                                            <p:txEl>
                                              <p:pRg st="5" end="5"/>
                                            </p:txEl>
                                          </p:spTgt>
                                        </p:tgtEl>
                                        <p:attrNameLst>
                                          <p:attrName>style.color</p:attrName>
                                        </p:attrNameLst>
                                      </p:cBhvr>
                                      <p:by>
                                        <p:hsl h="7200000" s="0" l="0"/>
                                      </p:by>
                                    </p:animClr>
                                    <p:animClr clrSpc="hsl" dir="cw">
                                      <p:cBhvr>
                                        <p:cTn id="7" dur="500" fill="hold"/>
                                        <p:tgtEl>
                                          <p:spTgt spid="3">
                                            <p:txEl>
                                              <p:pRg st="5" end="5"/>
                                            </p:txEl>
                                          </p:spTgt>
                                        </p:tgtEl>
                                        <p:attrNameLst>
                                          <p:attrName>fillcolor</p:attrName>
                                        </p:attrNameLst>
                                      </p:cBhvr>
                                      <p:by>
                                        <p:hsl h="7200000" s="0" l="0"/>
                                      </p:by>
                                    </p:animClr>
                                    <p:animClr clrSpc="hsl" dir="cw">
                                      <p:cBhvr>
                                        <p:cTn id="8" dur="500" fill="hold"/>
                                        <p:tgtEl>
                                          <p:spTgt spid="3">
                                            <p:txEl>
                                              <p:pRg st="5" end="5"/>
                                            </p:txEl>
                                          </p:spTgt>
                                        </p:tgtEl>
                                        <p:attrNameLst>
                                          <p:attrName>stroke.color</p:attrName>
                                        </p:attrNameLst>
                                      </p:cBhvr>
                                      <p:by>
                                        <p:hsl h="7200000" s="0" l="0"/>
                                      </p:by>
                                    </p:animClr>
                                    <p:set>
                                      <p:cBhvr>
                                        <p:cTn id="9" dur="500" fill="hold"/>
                                        <p:tgtEl>
                                          <p:spTgt spid="3">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 Training – writing progress notes</a:t>
            </a:r>
            <a:endParaRPr lang="en-US" dirty="0"/>
          </a:p>
        </p:txBody>
      </p:sp>
      <p:sp>
        <p:nvSpPr>
          <p:cNvPr id="3" name="Content Placeholder 2"/>
          <p:cNvSpPr>
            <a:spLocks noGrp="1"/>
          </p:cNvSpPr>
          <p:nvPr>
            <p:ph idx="1"/>
          </p:nvPr>
        </p:nvSpPr>
        <p:spPr/>
        <p:txBody>
          <a:bodyPr/>
          <a:lstStyle/>
          <a:p>
            <a:r>
              <a:rPr lang="en-US" sz="2400" dirty="0" smtClean="0"/>
              <a:t>Objective vs Subjective as it relates to Travel Training</a:t>
            </a:r>
          </a:p>
          <a:p>
            <a:endParaRPr lang="en-US" sz="2400" dirty="0" smtClean="0"/>
          </a:p>
          <a:p>
            <a:pPr lvl="1"/>
            <a:r>
              <a:rPr lang="en-US" sz="2400" dirty="0" smtClean="0"/>
              <a:t>Objective – a perspective based on facts, free of your opinions, feelings and emotions</a:t>
            </a:r>
          </a:p>
          <a:p>
            <a:pPr lvl="1"/>
            <a:r>
              <a:rPr lang="en-US" sz="2400" dirty="0" smtClean="0"/>
              <a:t>Subjective – a perspective based on your opinions, feelings and emotions</a:t>
            </a:r>
          </a:p>
          <a:p>
            <a:pPr lvl="1"/>
            <a:endParaRPr lang="en-US" sz="2400" dirty="0" smtClean="0"/>
          </a:p>
          <a:p>
            <a:pPr marL="457200" lvl="1" indent="0">
              <a:buNone/>
            </a:pPr>
            <a:endParaRPr lang="en-US" sz="2400" dirty="0" smtClean="0"/>
          </a:p>
          <a:p>
            <a:pPr lvl="1"/>
            <a:endParaRPr lang="en-US" dirty="0"/>
          </a:p>
        </p:txBody>
      </p:sp>
    </p:spTree>
    <p:extLst>
      <p:ext uri="{BB962C8B-B14F-4D97-AF65-F5344CB8AC3E}">
        <p14:creationId xmlns:p14="http://schemas.microsoft.com/office/powerpoint/2010/main" val="2117015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and Contrast</a:t>
            </a:r>
            <a:endParaRPr lang="en-US" dirty="0"/>
          </a:p>
        </p:txBody>
      </p:sp>
      <p:sp>
        <p:nvSpPr>
          <p:cNvPr id="3" name="Text Placeholder 2"/>
          <p:cNvSpPr>
            <a:spLocks noGrp="1"/>
          </p:cNvSpPr>
          <p:nvPr>
            <p:ph type="body" idx="1"/>
          </p:nvPr>
        </p:nvSpPr>
        <p:spPr/>
        <p:txBody>
          <a:bodyPr/>
          <a:lstStyle/>
          <a:p>
            <a:r>
              <a:rPr lang="en-US" dirty="0" smtClean="0"/>
              <a:t>Objective</a:t>
            </a:r>
            <a:endParaRPr lang="en-US" dirty="0"/>
          </a:p>
        </p:txBody>
      </p:sp>
      <p:sp>
        <p:nvSpPr>
          <p:cNvPr id="4" name="Content Placeholder 3"/>
          <p:cNvSpPr>
            <a:spLocks noGrp="1"/>
          </p:cNvSpPr>
          <p:nvPr>
            <p:ph sz="half" idx="2"/>
          </p:nvPr>
        </p:nvSpPr>
        <p:spPr/>
        <p:txBody>
          <a:bodyPr/>
          <a:lstStyle/>
          <a:p>
            <a:r>
              <a:rPr lang="en-US" dirty="0" smtClean="0"/>
              <a:t>During training today, Gladys demonstrated she is now able to execute her trip to her favorite tattoo parlor independently from start to finish.  She will be exited successfully from travel training.</a:t>
            </a:r>
            <a:endParaRPr lang="en-US" dirty="0"/>
          </a:p>
        </p:txBody>
      </p:sp>
      <p:sp>
        <p:nvSpPr>
          <p:cNvPr id="5" name="Text Placeholder 4"/>
          <p:cNvSpPr>
            <a:spLocks noGrp="1"/>
          </p:cNvSpPr>
          <p:nvPr>
            <p:ph type="body" sz="quarter" idx="3"/>
          </p:nvPr>
        </p:nvSpPr>
        <p:spPr/>
        <p:txBody>
          <a:bodyPr/>
          <a:lstStyle/>
          <a:p>
            <a:r>
              <a:rPr lang="en-US" dirty="0" smtClean="0"/>
              <a:t>Subjective</a:t>
            </a:r>
            <a:endParaRPr lang="en-US" dirty="0"/>
          </a:p>
        </p:txBody>
      </p:sp>
      <p:sp>
        <p:nvSpPr>
          <p:cNvPr id="6" name="Content Placeholder 5"/>
          <p:cNvSpPr>
            <a:spLocks noGrp="1"/>
          </p:cNvSpPr>
          <p:nvPr>
            <p:ph sz="quarter" idx="4"/>
          </p:nvPr>
        </p:nvSpPr>
        <p:spPr/>
        <p:txBody>
          <a:bodyPr/>
          <a:lstStyle/>
          <a:p>
            <a:r>
              <a:rPr lang="en-US" dirty="0" smtClean="0"/>
              <a:t>While we were out training today, Gladys really seemed like she could take the trip to her favorite tattoo parlor on her own.  I think she did a good job and should be good to go.</a:t>
            </a:r>
            <a:endParaRPr lang="en-US" dirty="0"/>
          </a:p>
        </p:txBody>
      </p:sp>
    </p:spTree>
    <p:extLst>
      <p:ext uri="{BB962C8B-B14F-4D97-AF65-F5344CB8AC3E}">
        <p14:creationId xmlns:p14="http://schemas.microsoft.com/office/powerpoint/2010/main" val="4235794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to writing progress notes</a:t>
            </a:r>
            <a:endParaRPr lang="en-US" dirty="0"/>
          </a:p>
        </p:txBody>
      </p:sp>
      <p:sp>
        <p:nvSpPr>
          <p:cNvPr id="3" name="Content Placeholder 2"/>
          <p:cNvSpPr>
            <a:spLocks noGrp="1"/>
          </p:cNvSpPr>
          <p:nvPr>
            <p:ph idx="1"/>
          </p:nvPr>
        </p:nvSpPr>
        <p:spPr/>
        <p:txBody>
          <a:bodyPr/>
          <a:lstStyle/>
          <a:p>
            <a:r>
              <a:rPr lang="en-US" sz="2800" dirty="0" smtClean="0"/>
              <a:t>Be specific/explicit</a:t>
            </a:r>
          </a:p>
          <a:p>
            <a:r>
              <a:rPr lang="en-US" sz="2800" dirty="0" smtClean="0"/>
              <a:t>Avoid exaggerations (e.g. very, really, always, never)</a:t>
            </a:r>
          </a:p>
          <a:p>
            <a:r>
              <a:rPr lang="en-US" sz="2800" dirty="0" smtClean="0"/>
              <a:t>Leave out opinions, viewpoints (e.g. I think, I believe, in my opinion). These statements may emphasize your opinions rather than the evidence demonstrated by the customers behaviors and actions</a:t>
            </a:r>
            <a:endParaRPr lang="en-US" sz="2800" dirty="0"/>
          </a:p>
        </p:txBody>
      </p:sp>
    </p:spTree>
    <p:extLst>
      <p:ext uri="{BB962C8B-B14F-4D97-AF65-F5344CB8AC3E}">
        <p14:creationId xmlns:p14="http://schemas.microsoft.com/office/powerpoint/2010/main" val="3962273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Documenting the experience as it happens</a:t>
            </a:r>
            <a:endParaRPr lang="en-US" dirty="0"/>
          </a:p>
        </p:txBody>
      </p:sp>
      <p:sp>
        <p:nvSpPr>
          <p:cNvPr id="3" name="Content Placeholder 2"/>
          <p:cNvSpPr>
            <a:spLocks noGrp="1"/>
          </p:cNvSpPr>
          <p:nvPr>
            <p:ph idx="1"/>
          </p:nvPr>
        </p:nvSpPr>
        <p:spPr/>
        <p:txBody>
          <a:bodyPr>
            <a:normAutofit lnSpcReduction="10000"/>
          </a:bodyPr>
          <a:lstStyle/>
          <a:p>
            <a:r>
              <a:rPr lang="en-US" dirty="0" smtClean="0"/>
              <a:t>Each training progress note ought to represent a “chapter” in the “story” of the customer’s training experience</a:t>
            </a:r>
          </a:p>
          <a:p>
            <a:r>
              <a:rPr lang="en-US" dirty="0" smtClean="0"/>
              <a:t>Each entry ought to reflect the progress being made</a:t>
            </a:r>
          </a:p>
          <a:p>
            <a:r>
              <a:rPr lang="en-US" dirty="0" smtClean="0"/>
              <a:t>Describe the environment to support the “work around” for the customer’s barrier for independent travel which, in turn, supports the training goals/objectives</a:t>
            </a:r>
          </a:p>
          <a:p>
            <a:pPr lvl="1"/>
            <a:r>
              <a:rPr lang="en-US" dirty="0"/>
              <a:t>Goal/objective: wayfinding </a:t>
            </a:r>
            <a:r>
              <a:rPr lang="en-US" dirty="0" smtClean="0"/>
              <a:t>skills</a:t>
            </a:r>
          </a:p>
          <a:p>
            <a:pPr lvl="1"/>
            <a:r>
              <a:rPr lang="en-US" dirty="0" smtClean="0"/>
              <a:t>Work around: identifying street names, landmarks</a:t>
            </a:r>
          </a:p>
          <a:p>
            <a:r>
              <a:rPr lang="en-US" dirty="0" smtClean="0"/>
              <a:t>Closing notes- Indicate the direction the training is headed (e.g. “training will continue”, “customer reported/stated/indicated she feels comfortable/confident in making the trip independently”, “customer has demonstrated the ability to…”</a:t>
            </a:r>
          </a:p>
        </p:txBody>
      </p:sp>
    </p:spTree>
    <p:extLst>
      <p:ext uri="{BB962C8B-B14F-4D97-AF65-F5344CB8AC3E}">
        <p14:creationId xmlns:p14="http://schemas.microsoft.com/office/powerpoint/2010/main" val="1070979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travel training progress notes</a:t>
            </a:r>
            <a:endParaRPr lang="en-US" dirty="0"/>
          </a:p>
        </p:txBody>
      </p:sp>
      <p:sp>
        <p:nvSpPr>
          <p:cNvPr id="3" name="Content Placeholder 2"/>
          <p:cNvSpPr>
            <a:spLocks noGrp="1"/>
          </p:cNvSpPr>
          <p:nvPr>
            <p:ph idx="1"/>
          </p:nvPr>
        </p:nvSpPr>
        <p:spPr/>
        <p:txBody>
          <a:bodyPr/>
          <a:lstStyle/>
          <a:p>
            <a:pPr lvl="0"/>
            <a:r>
              <a:rPr lang="en-US" dirty="0"/>
              <a:t>I met Ian at the </a:t>
            </a:r>
            <a:r>
              <a:rPr lang="en-US" dirty="0" smtClean="0"/>
              <a:t>SMART 2X </a:t>
            </a:r>
            <a:r>
              <a:rPr lang="en-US" dirty="0"/>
              <a:t>bus stop at Civic Drive for training to Goodwill in Portland.  We reviewed the trip plan and I provided him with a SMART ticket.  We boarded the 2X to </a:t>
            </a:r>
            <a:r>
              <a:rPr lang="en-US" dirty="0" err="1"/>
              <a:t>Barbur</a:t>
            </a:r>
            <a:r>
              <a:rPr lang="en-US" dirty="0"/>
              <a:t> TC when it arrived.  We got off at the transit center and he walked directly to the 94 bus stop.  We boarded the bus when it arrived.  Ian was attentive as we entered downtown.  He signaled for his stop after 6th &amp; Oak and we got off the bus at 6th &amp; Burnside. Ian led the way to 5th &amp; Pine and identified b</a:t>
            </a:r>
            <a:r>
              <a:rPr lang="en-US" dirty="0" smtClean="0"/>
              <a:t>us </a:t>
            </a:r>
            <a:r>
              <a:rPr lang="en-US" dirty="0"/>
              <a:t>4 to Gresham.  We boarded and Ian signaled for the stop at 7th &amp; Clay.  He recognized his error and signaled for the next stop at Harrison.  We got off the bus and agreed to meet at 4:30 for the return trip.  Ian walked to his destination independently.</a:t>
            </a:r>
          </a:p>
          <a:p>
            <a:pPr marL="0" indent="0">
              <a:buNone/>
            </a:pPr>
            <a:endParaRPr lang="en-US" dirty="0"/>
          </a:p>
        </p:txBody>
      </p:sp>
    </p:spTree>
    <p:extLst>
      <p:ext uri="{BB962C8B-B14F-4D97-AF65-F5344CB8AC3E}">
        <p14:creationId xmlns:p14="http://schemas.microsoft.com/office/powerpoint/2010/main" val="3533057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two:</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I met </a:t>
            </a:r>
            <a:r>
              <a:rPr lang="en-US" dirty="0"/>
              <a:t>with Chris in front of the school. Talked about trip taking the first bus to the transit center - then a second bus to Free Geek. I gave Chris a ticket and instructions on how to pay fare we also worked on using transit tracker via text. We talked about how long the ticket is good for.  Located bus 4 by looking at the bus stop sign. Talked to Chris about where to pull </a:t>
            </a:r>
            <a:r>
              <a:rPr lang="en-US" dirty="0" smtClean="0"/>
              <a:t>cord </a:t>
            </a:r>
            <a:r>
              <a:rPr lang="en-US" dirty="0"/>
              <a:t>- he said after turning right on 7th and seeing the weird painted buildings and red rain cover - Walk down Clay or Market (away from elephants) to 10th - turn right to </a:t>
            </a:r>
            <a:r>
              <a:rPr lang="en-US" dirty="0" smtClean="0"/>
              <a:t>Free </a:t>
            </a:r>
            <a:r>
              <a:rPr lang="en-US" dirty="0"/>
              <a:t>G</a:t>
            </a:r>
            <a:r>
              <a:rPr lang="en-US" dirty="0" smtClean="0"/>
              <a:t>eek</a:t>
            </a:r>
            <a:r>
              <a:rPr lang="en-US" dirty="0"/>
              <a:t>. We walked around the area to get an idea of different food places that Chris may want to go to - we walked back to </a:t>
            </a:r>
            <a:r>
              <a:rPr lang="en-US" dirty="0" smtClean="0"/>
              <a:t>Free </a:t>
            </a:r>
            <a:r>
              <a:rPr lang="en-US" dirty="0"/>
              <a:t>G</a:t>
            </a:r>
            <a:r>
              <a:rPr lang="en-US" dirty="0" smtClean="0"/>
              <a:t>eek </a:t>
            </a:r>
            <a:r>
              <a:rPr lang="en-US" dirty="0"/>
              <a:t>and I asked Chris lead the way back to bus 4. He said he wasn't sure, so I pointed him in the right direction and we talked about different things we passed to get back. We talked about bus 4 being on a busy street, at the intersection (near Elephants Deli), and across the crosswalk. Chris let me know when we had gotten back to the Gresham TC and we talked about the bus options. Chris said he could take bus 81 to the intersection by Jack </a:t>
            </a:r>
            <a:r>
              <a:rPr lang="en-US" dirty="0" smtClean="0"/>
              <a:t>In The </a:t>
            </a:r>
            <a:r>
              <a:rPr lang="en-US" dirty="0"/>
              <a:t>B</a:t>
            </a:r>
            <a:r>
              <a:rPr lang="en-US" dirty="0" smtClean="0"/>
              <a:t>ox </a:t>
            </a:r>
            <a:r>
              <a:rPr lang="en-US" dirty="0"/>
              <a:t>then walk home or take bus 80 that drops him off at Troutdale and Beavercreek. Bus 81 was coming first so Chris said he would call his mom to see if she would pick him up at </a:t>
            </a:r>
            <a:r>
              <a:rPr lang="en-US" dirty="0" smtClean="0"/>
              <a:t>Jack In </a:t>
            </a:r>
            <a:r>
              <a:rPr lang="en-US" dirty="0"/>
              <a:t>T</a:t>
            </a:r>
            <a:r>
              <a:rPr lang="en-US" dirty="0" smtClean="0"/>
              <a:t>he </a:t>
            </a:r>
            <a:r>
              <a:rPr lang="en-US" dirty="0"/>
              <a:t>B</a:t>
            </a:r>
            <a:r>
              <a:rPr lang="en-US" dirty="0" smtClean="0"/>
              <a:t>ox</a:t>
            </a:r>
            <a:r>
              <a:rPr lang="en-US" dirty="0"/>
              <a:t>. I let him know that he could pull the </a:t>
            </a:r>
            <a:r>
              <a:rPr lang="en-US" dirty="0" smtClean="0"/>
              <a:t>cord </a:t>
            </a:r>
            <a:r>
              <a:rPr lang="en-US" dirty="0"/>
              <a:t>after passing the movie theater and we talked about plans for Friday.</a:t>
            </a:r>
          </a:p>
          <a:p>
            <a:endParaRPr lang="en-US" dirty="0"/>
          </a:p>
        </p:txBody>
      </p:sp>
    </p:spTree>
    <p:extLst>
      <p:ext uri="{BB962C8B-B14F-4D97-AF65-F5344CB8AC3E}">
        <p14:creationId xmlns:p14="http://schemas.microsoft.com/office/powerpoint/2010/main" val="13837488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748</TotalTime>
  <Words>1646</Words>
  <Application>Microsoft Office PowerPoint</Application>
  <PresentationFormat>Custom</PresentationFormat>
  <Paragraphs>66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Facet</vt:lpstr>
      <vt:lpstr>Travel Training Documentation: Facts versus Feelings </vt:lpstr>
      <vt:lpstr>Documentation isn’t optional. Let’s explore this further…</vt:lpstr>
      <vt:lpstr>Items that prompt documentation…</vt:lpstr>
      <vt:lpstr>Travel Training – writing progress notes</vt:lpstr>
      <vt:lpstr>Compare and Contrast</vt:lpstr>
      <vt:lpstr>Tips to writing progress notes</vt:lpstr>
      <vt:lpstr>Goals- Documenting the experience as it happens</vt:lpstr>
      <vt:lpstr>Examples of travel training progress notes</vt:lpstr>
      <vt:lpstr>Example two:</vt:lpstr>
      <vt:lpstr>Example three:</vt:lpstr>
      <vt:lpstr>Example four:</vt:lpstr>
      <vt:lpstr>Example five:</vt:lpstr>
      <vt:lpstr>Thank you for your participation!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Travel Training Documentation: Facts versus Feelings</dc:title>
  <dc:creator>Mike Mullins</dc:creator>
  <cp:lastModifiedBy>VanDekreke, Michael</cp:lastModifiedBy>
  <cp:revision>25</cp:revision>
  <cp:lastPrinted>2016-07-14T16:06:18Z</cp:lastPrinted>
  <dcterms:created xsi:type="dcterms:W3CDTF">2016-06-24T17:12:17Z</dcterms:created>
  <dcterms:modified xsi:type="dcterms:W3CDTF">2016-07-18T14:34:32Z</dcterms:modified>
</cp:coreProperties>
</file>