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8" r:id="rId2"/>
    <p:sldId id="350" r:id="rId3"/>
    <p:sldId id="394" r:id="rId4"/>
    <p:sldId id="386" r:id="rId5"/>
    <p:sldId id="399" r:id="rId6"/>
    <p:sldId id="345" r:id="rId7"/>
    <p:sldId id="400" r:id="rId8"/>
    <p:sldId id="337" r:id="rId9"/>
    <p:sldId id="318" r:id="rId10"/>
    <p:sldId id="398" r:id="rId11"/>
    <p:sldId id="317" r:id="rId12"/>
    <p:sldId id="314" r:id="rId13"/>
    <p:sldId id="396" r:id="rId14"/>
    <p:sldId id="320" r:id="rId15"/>
    <p:sldId id="321" r:id="rId16"/>
    <p:sldId id="329" r:id="rId17"/>
    <p:sldId id="388" r:id="rId18"/>
    <p:sldId id="338" r:id="rId19"/>
    <p:sldId id="384" r:id="rId20"/>
    <p:sldId id="361" r:id="rId21"/>
    <p:sldId id="367" r:id="rId22"/>
    <p:sldId id="368" r:id="rId23"/>
    <p:sldId id="369" r:id="rId24"/>
    <p:sldId id="397" r:id="rId25"/>
    <p:sldId id="370" r:id="rId26"/>
    <p:sldId id="374" r:id="rId27"/>
    <p:sldId id="375" r:id="rId28"/>
    <p:sldId id="377" r:id="rId29"/>
    <p:sldId id="378" r:id="rId30"/>
    <p:sldId id="380" r:id="rId31"/>
    <p:sldId id="379" r:id="rId32"/>
    <p:sldId id="395" r:id="rId33"/>
    <p:sldId id="326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2466" autoAdjust="0"/>
  </p:normalViewPr>
  <p:slideViewPr>
    <p:cSldViewPr snapToGrid="0">
      <p:cViewPr>
        <p:scale>
          <a:sx n="51" d="100"/>
          <a:sy n="51" d="100"/>
        </p:scale>
        <p:origin x="-335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25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7" d="100"/>
        <a:sy n="87" d="100"/>
      </p:scale>
      <p:origin x="0" y="5650"/>
    </p:cViewPr>
  </p:sorterViewPr>
  <p:notesViewPr>
    <p:cSldViewPr snapToGrid="0">
      <p:cViewPr varScale="1">
        <p:scale>
          <a:sx n="99" d="100"/>
          <a:sy n="99" d="100"/>
        </p:scale>
        <p:origin x="-261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4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defTabSz="91388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4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 defTabSz="913884">
              <a:defRPr sz="1200" smtClean="0"/>
            </a:lvl1pPr>
          </a:lstStyle>
          <a:p>
            <a:pPr>
              <a:defRPr/>
            </a:pPr>
            <a:fld id="{B856D965-AC4B-40F8-810F-77D6AEC9B8EA}" type="datetimeFigureOut">
              <a:rPr lang="en-US"/>
              <a:pPr>
                <a:defRPr/>
              </a:pPr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29125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defTabSz="91388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5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algn="r" defTabSz="913884">
              <a:defRPr sz="1200" smtClean="0"/>
            </a:lvl1pPr>
          </a:lstStyle>
          <a:p>
            <a:pPr>
              <a:defRPr/>
            </a:pPr>
            <a:fld id="{1F31AA96-7B3F-4C37-AED1-942CF5E1F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02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4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defTabSz="91388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4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 defTabSz="913884">
              <a:defRPr sz="1200" smtClean="0"/>
            </a:lvl1pPr>
          </a:lstStyle>
          <a:p>
            <a:pPr>
              <a:defRPr/>
            </a:pPr>
            <a:fld id="{5A24B4F0-3AB5-4ACB-A394-6BA9C894CA60}" type="datetimeFigureOut">
              <a:rPr lang="en-US"/>
              <a:pPr>
                <a:defRPr/>
              </a:pPr>
              <a:t>9/7/2016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97" tIns="43648" rIns="87297" bIns="4364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8" y="4416100"/>
            <a:ext cx="5607712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29125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defTabSz="91388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29125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algn="r" defTabSz="913884">
              <a:defRPr sz="1200" smtClean="0"/>
            </a:lvl1pPr>
          </a:lstStyle>
          <a:p>
            <a:pPr>
              <a:defRPr/>
            </a:pPr>
            <a:fld id="{FD9A8EAE-886C-44DC-AF47-365A4F799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7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0D1C2D-24A9-4366-9AD8-1FF538C270EF}" type="datetime1">
              <a:rPr lang="en-US"/>
              <a:pPr/>
              <a:t>9/7/2016</a:t>
            </a:fld>
            <a:endParaRPr lang="en-US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1F10A-DD7C-4013-A1F3-1D4D46AA4DD6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0C6408-ACA2-449A-8D5C-82855E3FE40E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3B5D9-F931-4649-9578-9D3D4224535E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3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F436A-C6DA-4885-9C0C-7697F6D01FE4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AA2B0B-572B-41EC-B3C8-4CD86551D625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2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B8B41-0E63-44D0-B72E-8F554706C167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815F4-9032-41F6-BB6C-F7789DF8A24F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704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A9268-F99A-4B81-93C5-B7E4A78CB224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BF00C-7A90-4D54-87C5-99A82116764D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4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8068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035A09-8E3F-466D-B001-E6BECD020BC5}" type="datetime1">
              <a:rPr lang="en-US" altLang="en-US" smtClean="0"/>
              <a:pPr eaLnBrk="1" hangingPunct="1"/>
              <a:t>9/7/2016</a:t>
            </a:fld>
            <a:endParaRPr lang="en-US" altLang="en-US" smtClean="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991203-DBF7-4E64-82EF-370D6C5BFD6B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20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9-C3DB-4865-876F-76184168BDDB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A2EDA-51DD-4C19-98B7-48E87E42DE8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4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9-C3DB-4865-876F-76184168BDDB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A2EDA-51DD-4C19-98B7-48E87E42DE8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1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02A7848-7902-4CFA-9AA9-BB3DAF13485E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6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52CABD1-1C6F-49C4-A248-A0E5E543DF9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34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0D1C2D-24A9-4366-9AD8-1FF538C270EF}" type="datetime1">
              <a:rPr lang="en-US"/>
              <a:pPr/>
              <a:t>9/7/2016</a:t>
            </a:fld>
            <a:endParaRPr lang="en-US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1F10A-DD7C-4013-A1F3-1D4D46AA4DD6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3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3EDC35-FB5E-4D31-87C6-16E5657C042B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11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393EF8-D092-4EF6-AA91-D716532F793C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71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602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D1B396-4D8C-4A7A-B1FA-EEB45F8A5C53}" type="datetime1">
              <a:rPr lang="en-US" altLang="en-US" smtClean="0"/>
              <a:pPr eaLnBrk="1" hangingPunct="1"/>
              <a:t>9/7/2016</a:t>
            </a:fld>
            <a:endParaRPr lang="en-US" altLang="en-US" smtClean="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E53F5D-694E-4A6F-8A94-36754B7524F6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79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F436A-C6DA-4885-9C0C-7697F6D01FE4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AA2B0B-572B-41EC-B3C8-4CD86551D625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91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2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B8B41-0E63-44D0-B72E-8F554706C167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815F4-9032-41F6-BB6C-F7789DF8A24F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98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704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A9268-F99A-4B81-93C5-B7E4A78CB224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BF00C-7A90-4D54-87C5-99A82116764D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73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584BA4-B68C-480B-9E1F-108F4BC4A7E0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84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9-C3DB-4865-876F-76184168BDDB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A2EDA-51DD-4C19-98B7-48E87E42DE8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5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9-C3DB-4865-876F-76184168BDDB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A2EDA-51DD-4C19-98B7-48E87E42DE8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2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52CABD1-1C6F-49C4-A248-A0E5E543DF9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34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62AF1D6-2C4B-46E1-AE1F-845D8D6AA09C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5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938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6F7DA-C088-4F1F-8C63-C85D1F608E6D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293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defTabSz="889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defTabSz="889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84EAD-D817-44B1-8976-850A5077107E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07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4E3163-89BE-42EB-9DDE-99CBF92FF5A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12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DD6728E-56C9-429D-BE13-950D9251E05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92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9-C3DB-4865-876F-76184168BDDB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9/7/2016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A2EDA-51DD-4C19-98B7-48E87E42DE8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2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B7039-1D01-4C63-8F0E-DEDE5921B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5A85C2-632A-46D8-8016-D5237B6AD17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B7039-1D01-4C63-8F0E-DEDE5921B1E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6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5A85C2-632A-46D8-8016-D5237B6AD17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A8EAE-886C-44DC-AF47-365A4F799C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98681-13AF-4FD1-AD6F-60CE543D201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5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0D1C2D-24A9-4366-9AD8-1FF538C270EF}" type="datetime1">
              <a:rPr lang="en-US"/>
              <a:pPr/>
              <a:t>9/7/2016</a:t>
            </a:fld>
            <a:endParaRPr lang="en-US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1F10A-DD7C-4013-A1F3-1D4D46AA4DD6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4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602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D1B396-4D8C-4A7A-B1FA-EEB45F8A5C53}" type="datetime1">
              <a:rPr lang="en-US" altLang="en-US" smtClean="0"/>
              <a:pPr eaLnBrk="1" hangingPunct="1"/>
              <a:t>9/7/2016</a:t>
            </a:fld>
            <a:endParaRPr lang="en-US" altLang="en-US" smtClean="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E53F5D-694E-4A6F-8A94-36754B7524F6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879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987F-279F-41AE-9399-C1368FE5E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0229-FE2D-49D5-8E20-F8AE9C341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9D930-A967-44C6-AB12-EEDE695C4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A597-DBC8-42FD-813C-5632C8659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18A0-835B-4B66-9012-68FE72B94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D86D-61C1-4FFD-B225-F82A86DC4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984C-79D0-4E0E-A65A-3914B8E01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DB3E-3CC2-4C07-B4EA-08298352A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47C0-1375-480A-BAD6-02EBE1761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14E7-AE1D-427D-B4A9-490B72952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0FD7A8-88D1-40C2-824D-63C3E6778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FormataBQ-Regular" pitchFamily="50" charset="0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ormata BQ Regular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ormata BQ Regular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ormata BQ Regular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ormata BQ Regular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lody.bundy@njtip.rutgers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eves.pimienta@njtip.rutgers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iyFZl1dK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>
                <a:solidFill>
                  <a:srgbClr val="FFFF00"/>
                </a:solidFill>
              </a:rPr>
              <a:t/>
            </a:r>
            <a:br>
              <a:rPr lang="en-US" sz="2400" i="1" dirty="0" smtClean="0">
                <a:solidFill>
                  <a:srgbClr val="FFFF00"/>
                </a:solidFill>
              </a:rPr>
            </a:br>
            <a:endParaRPr lang="en-US" b="0" u="sng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114" y="914401"/>
            <a:ext cx="6827772" cy="1991360"/>
          </a:xfrm>
        </p:spPr>
        <p:txBody>
          <a:bodyPr/>
          <a:lstStyle/>
          <a:p>
            <a:endParaRPr lang="en-US" b="1" dirty="0" smtClean="0"/>
          </a:p>
          <a:p>
            <a:r>
              <a:rPr lang="en-US" sz="3200" dirty="0"/>
              <a:t>Travel Training Across All Ages: </a:t>
            </a:r>
            <a:endParaRPr lang="en-US" sz="3200" dirty="0" smtClean="0"/>
          </a:p>
          <a:p>
            <a:r>
              <a:rPr lang="en-US" sz="3200" dirty="0" smtClean="0"/>
              <a:t>Comparing </a:t>
            </a:r>
            <a:r>
              <a:rPr lang="en-US" sz="3200" dirty="0"/>
              <a:t>Transition-Age Students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Older </a:t>
            </a:r>
            <a:r>
              <a:rPr lang="en-US" sz="3200" dirty="0" smtClean="0"/>
              <a:t>Adults</a:t>
            </a:r>
            <a:endParaRPr lang="en-US" i="1" dirty="0"/>
          </a:p>
          <a:p>
            <a:endParaRPr lang="en-US" i="1" dirty="0" smtClean="0"/>
          </a:p>
          <a:p>
            <a:r>
              <a:rPr lang="en-US" dirty="0"/>
              <a:t>Melody </a:t>
            </a:r>
            <a:r>
              <a:rPr lang="en-US" dirty="0" smtClean="0"/>
              <a:t>Bundy -  Program </a:t>
            </a:r>
            <a:r>
              <a:rPr lang="en-US" dirty="0"/>
              <a:t>Manager</a:t>
            </a:r>
            <a:endParaRPr lang="en-US" i="1" dirty="0">
              <a:ea typeface="Gulim" pitchFamily="34" charset="-127"/>
            </a:endParaRPr>
          </a:p>
          <a:p>
            <a:r>
              <a:rPr lang="en-US" dirty="0" smtClean="0"/>
              <a:t>Nieves </a:t>
            </a:r>
            <a:r>
              <a:rPr lang="en-US" dirty="0"/>
              <a:t>G. </a:t>
            </a:r>
            <a:r>
              <a:rPr lang="en-US" dirty="0" err="1" smtClean="0"/>
              <a:t>Pimienta</a:t>
            </a:r>
            <a:r>
              <a:rPr lang="en-US" dirty="0" smtClean="0"/>
              <a:t>  </a:t>
            </a:r>
            <a:r>
              <a:rPr lang="en-US" dirty="0"/>
              <a:t>- </a:t>
            </a:r>
            <a:r>
              <a:rPr lang="en-US" dirty="0" smtClean="0"/>
              <a:t> Bilingual </a:t>
            </a:r>
            <a:r>
              <a:rPr lang="en-US" dirty="0"/>
              <a:t>Travel Instructor </a:t>
            </a:r>
          </a:p>
          <a:p>
            <a:endParaRPr lang="en-US" dirty="0" smtClean="0"/>
          </a:p>
          <a:p>
            <a:r>
              <a:rPr lang="en-US" dirty="0" smtClean="0"/>
              <a:t>ATI </a:t>
            </a:r>
            <a:r>
              <a:rPr lang="en-US" dirty="0"/>
              <a:t>Annual Conference, </a:t>
            </a:r>
            <a:r>
              <a:rPr lang="en-US" dirty="0" smtClean="0"/>
              <a:t>St. Paul</a:t>
            </a:r>
            <a:endParaRPr lang="en-US" dirty="0"/>
          </a:p>
          <a:p>
            <a:r>
              <a:rPr lang="en-US" dirty="0"/>
              <a:t>Presented by NJTIP @ Rutgers</a:t>
            </a:r>
          </a:p>
          <a:p>
            <a:r>
              <a:rPr lang="en-US" dirty="0" smtClean="0"/>
              <a:t>Alan </a:t>
            </a:r>
            <a:r>
              <a:rPr lang="en-US" dirty="0"/>
              <a:t>M. Voorhees Transportation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ea typeface="Gulim" pitchFamily="34" charset="-127"/>
              </a:rPr>
              <a:t>August 4, 2016 </a:t>
            </a:r>
          </a:p>
          <a:p>
            <a:endParaRPr lang="en-US" i="1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3600"/>
              </a:spcAft>
            </a:pPr>
            <a:r>
              <a:rPr lang="en-US" altLang="en-US" sz="320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0" y="4495800"/>
            <a:ext cx="8601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Formata BQ Regular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rmata BQ Regular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Formata BQ Regular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Formata BQ Regular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Formata BQ Regula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" y="782320"/>
            <a:ext cx="820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Scope of the TIP SMART program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046"/>
            <a:ext cx="8382000" cy="433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761999"/>
            <a:ext cx="8229600" cy="921327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Transit 101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/>
              <a:t>90 </a:t>
            </a:r>
            <a:r>
              <a:rPr lang="en-US" altLang="en-US" dirty="0"/>
              <a:t>minutes </a:t>
            </a:r>
            <a:r>
              <a:rPr lang="en-US" altLang="en-US" dirty="0" smtClean="0"/>
              <a:t>“Classroom</a:t>
            </a:r>
            <a:r>
              <a:rPr lang="en-US" altLang="en-US" dirty="0"/>
              <a:t>” </a:t>
            </a:r>
            <a:r>
              <a:rPr lang="en-US" altLang="en-US" dirty="0" smtClean="0"/>
              <a:t>Session </a:t>
            </a:r>
            <a:r>
              <a:rPr lang="en-US" altLang="en-US" dirty="0"/>
              <a:t>on </a:t>
            </a:r>
            <a:r>
              <a:rPr lang="en-US" altLang="en-US" dirty="0" smtClean="0"/>
              <a:t>Transit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55964" y="1932709"/>
            <a:ext cx="7419110" cy="41979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Elements: 	</a:t>
            </a:r>
          </a:p>
          <a:p>
            <a:pPr eaLnBrk="1" hangingPunct="1"/>
            <a:r>
              <a:rPr lang="en-US" altLang="en-US" sz="2800" dirty="0" smtClean="0"/>
              <a:t>Power point presentation</a:t>
            </a:r>
          </a:p>
          <a:p>
            <a:pPr eaLnBrk="1" hangingPunct="1"/>
            <a:r>
              <a:rPr lang="en-US" altLang="en-US" sz="2800" dirty="0" smtClean="0"/>
              <a:t>Booklets specific to neighborhoods and communities</a:t>
            </a:r>
          </a:p>
          <a:p>
            <a:pPr eaLnBrk="1" hangingPunct="1"/>
            <a:r>
              <a:rPr lang="en-US" altLang="en-US" sz="2800" dirty="0" smtClean="0"/>
              <a:t>Day travel trip with date(s), and potential destinations.</a:t>
            </a:r>
          </a:p>
          <a:p>
            <a:pPr eaLnBrk="1" hangingPunct="1"/>
            <a:r>
              <a:rPr lang="en-US" altLang="en-US" sz="2800" dirty="0" smtClean="0"/>
              <a:t>Sustainable destinations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044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3600"/>
              </a:spcAft>
            </a:pPr>
            <a:r>
              <a:rPr lang="en-US" altLang="en-US" sz="2200" b="1" dirty="0" smtClean="0">
                <a:solidFill>
                  <a:schemeClr val="tx1"/>
                </a:solidFill>
              </a:rPr>
              <a:t/>
            </a:r>
            <a:br>
              <a:rPr lang="en-US" altLang="en-US" sz="2200" b="1" dirty="0" smtClean="0">
                <a:solidFill>
                  <a:schemeClr val="tx1"/>
                </a:solidFill>
              </a:rPr>
            </a:br>
            <a:r>
              <a:rPr lang="en-US" altLang="en-US" sz="2200" b="1" dirty="0" smtClean="0">
                <a:solidFill>
                  <a:schemeClr val="tx1"/>
                </a:solidFill>
              </a:rPr>
              <a:t/>
            </a:r>
            <a:br>
              <a:rPr lang="en-US" altLang="en-US" sz="2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endParaRPr lang="en-US" altLang="en-US" sz="3200" i="1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lvl="2" indent="0" eaLnBrk="1" hangingPunct="1"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946812"/>
            <a:ext cx="4037090" cy="3989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43840" y="912929"/>
            <a:ext cx="8249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n-lt"/>
              </a:rPr>
              <a:t>Sustainable Destinations</a:t>
            </a:r>
            <a:endParaRPr lang="en-US" sz="3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1946812"/>
            <a:ext cx="428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What does it mean?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What is accessibility?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Are there alternatives?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6499225" y="2743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Formata BQ Regular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rmata BQ Regular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Formata BQ Regular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Formata BQ Regular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Formata BQ Regula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80" y="3235008"/>
            <a:ext cx="2548890" cy="3080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9" y="3194368"/>
            <a:ext cx="2777183" cy="3080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-791041" y="-1440180"/>
            <a:ext cx="789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Canfield  Residence Group: destination Hoboken</a:t>
            </a:r>
          </a:p>
          <a:p>
            <a:r>
              <a:rPr lang="en-US" dirty="0" smtClean="0"/>
              <a:t>GAP Relatives: destination Hoboken</a:t>
            </a:r>
          </a:p>
          <a:p>
            <a:r>
              <a:rPr lang="en-US" dirty="0" smtClean="0"/>
              <a:t>Passaic Senior Center Group : destination  Secaucus Junction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14960" y="1615440"/>
            <a:ext cx="5261766" cy="38257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Senior </a:t>
            </a:r>
            <a:r>
              <a:rPr lang="en-US" altLang="en-US" dirty="0" smtClean="0">
                <a:solidFill>
                  <a:schemeClr val="tx1"/>
                </a:solidFill>
              </a:rPr>
              <a:t>Group </a:t>
            </a:r>
            <a:r>
              <a:rPr lang="en-US" altLang="en-US" dirty="0">
                <a:solidFill>
                  <a:schemeClr val="tx1"/>
                </a:solidFill>
              </a:rPr>
              <a:t>Trips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13899" y="1413000"/>
            <a:ext cx="8325134" cy="1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Canfield  Residence Group: destination </a:t>
            </a:r>
            <a:r>
              <a:rPr lang="en-US" dirty="0" smtClean="0">
                <a:cs typeface="Arial" panose="020B0604020202020204" pitchFamily="34" charset="0"/>
              </a:rPr>
              <a:t>Hoboken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GAP </a:t>
            </a:r>
            <a:r>
              <a:rPr lang="en-US" dirty="0">
                <a:cs typeface="Arial" panose="020B0604020202020204" pitchFamily="34" charset="0"/>
              </a:rPr>
              <a:t>Relatives: destination </a:t>
            </a:r>
            <a:r>
              <a:rPr lang="en-US" dirty="0" smtClean="0">
                <a:cs typeface="Arial" panose="020B0604020202020204" pitchFamily="34" charset="0"/>
              </a:rPr>
              <a:t>Hoboken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Passaic Seniors: </a:t>
            </a:r>
            <a:r>
              <a:rPr lang="en-US" dirty="0">
                <a:cs typeface="Arial" panose="020B0604020202020204" pitchFamily="34" charset="0"/>
              </a:rPr>
              <a:t>destination Secaucus Junction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47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331407" y="659911"/>
            <a:ext cx="8229600" cy="80803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Catholic Family Services Senior Group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27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8" y="1605577"/>
            <a:ext cx="4441084" cy="467456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56" y="1616706"/>
            <a:ext cx="3497580" cy="466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31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3200" y="609600"/>
            <a:ext cx="4704080" cy="59944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400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What </a:t>
            </a:r>
            <a:r>
              <a:rPr lang="en-US" altLang="en-US" dirty="0" smtClean="0">
                <a:solidFill>
                  <a:schemeClr val="tx1"/>
                </a:solidFill>
              </a:rPr>
              <a:t>NJTIP </a:t>
            </a:r>
            <a:r>
              <a:rPr lang="en-US" altLang="en-US" b="1" dirty="0" smtClean="0">
                <a:solidFill>
                  <a:schemeClr val="tx1"/>
                </a:solidFill>
              </a:rPr>
              <a:t>Learned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71121" y="1388900"/>
            <a:ext cx="542544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Formata BQ Regular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rmata BQ Regular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Formata BQ Regular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Formata BQ Regular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Formata BQ Regula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itchFamily="34" charset="0"/>
              </a:rPr>
              <a:t>Observations </a:t>
            </a:r>
            <a:r>
              <a:rPr lang="en-US" altLang="en-US" sz="2400" dirty="0" smtClean="0">
                <a:latin typeface="Arial" pitchFamily="34" charset="0"/>
              </a:rPr>
              <a:t>from 92 </a:t>
            </a:r>
            <a:r>
              <a:rPr lang="en-US" altLang="en-US" sz="2400" dirty="0">
                <a:latin typeface="Arial" pitchFamily="34" charset="0"/>
              </a:rPr>
              <a:t>s</a:t>
            </a:r>
            <a:r>
              <a:rPr lang="en-US" altLang="en-US" sz="2400" dirty="0" smtClean="0">
                <a:latin typeface="Arial" pitchFamily="34" charset="0"/>
              </a:rPr>
              <a:t>eniors </a:t>
            </a:r>
            <a:endParaRPr lang="en-US" altLang="en-US" sz="2400" dirty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79% rated </a:t>
            </a:r>
            <a:r>
              <a:rPr lang="en-US" altLang="en-US" sz="2400" dirty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ransportation as “very important</a:t>
            </a:r>
            <a:r>
              <a:rPr lang="en-US" altLang="en-US" sz="2400" dirty="0">
                <a:latin typeface="Arial" pitchFamily="34" charset="0"/>
              </a:rPr>
              <a:t>” </a:t>
            </a:r>
            <a:endParaRPr lang="en-US" altLang="en-US" sz="24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Most frequent modes:</a:t>
            </a:r>
            <a:endParaRPr lang="en-US" altLang="en-US" sz="2400" dirty="0">
              <a:latin typeface="Arial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52</a:t>
            </a:r>
            <a:r>
              <a:rPr lang="en-US" altLang="en-US" sz="2400" dirty="0">
                <a:latin typeface="Arial" pitchFamily="34" charset="0"/>
              </a:rPr>
              <a:t>% </a:t>
            </a:r>
            <a:r>
              <a:rPr lang="en-US" altLang="en-US" sz="2400" dirty="0" smtClean="0">
                <a:latin typeface="Arial" pitchFamily="34" charset="0"/>
              </a:rPr>
              <a:t>bus</a:t>
            </a: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31</a:t>
            </a:r>
            <a:r>
              <a:rPr lang="en-US" altLang="en-US" sz="2400" dirty="0">
                <a:latin typeface="Arial" pitchFamily="34" charset="0"/>
              </a:rPr>
              <a:t>% </a:t>
            </a:r>
            <a:r>
              <a:rPr lang="en-US" altLang="en-US" sz="2400" dirty="0" smtClean="0">
                <a:latin typeface="Arial" pitchFamily="34" charset="0"/>
              </a:rPr>
              <a:t>walk</a:t>
            </a:r>
            <a:endParaRPr lang="en-US" altLang="en-US" sz="2400" dirty="0">
              <a:latin typeface="Arial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31</a:t>
            </a:r>
            <a:r>
              <a:rPr lang="en-US" altLang="en-US" sz="2400" dirty="0">
                <a:latin typeface="Arial" pitchFamily="34" charset="0"/>
              </a:rPr>
              <a:t>% non-profit </a:t>
            </a:r>
            <a:r>
              <a:rPr lang="en-US" altLang="en-US" sz="2400" dirty="0" smtClean="0">
                <a:latin typeface="Arial" pitchFamily="34" charset="0"/>
              </a:rPr>
              <a:t>car/van/bus</a:t>
            </a: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70% without reduced </a:t>
            </a:r>
            <a:r>
              <a:rPr lang="en-US" altLang="en-US" sz="2400" dirty="0">
                <a:latin typeface="Arial" pitchFamily="34" charset="0"/>
              </a:rPr>
              <a:t>f</a:t>
            </a:r>
            <a:r>
              <a:rPr lang="en-US" altLang="en-US" sz="2400" dirty="0" smtClean="0">
                <a:latin typeface="Arial" pitchFamily="34" charset="0"/>
              </a:rPr>
              <a:t>are </a:t>
            </a:r>
            <a:r>
              <a:rPr lang="en-US" altLang="en-US" sz="2400" dirty="0">
                <a:latin typeface="Arial" pitchFamily="34" charset="0"/>
              </a:rPr>
              <a:t>c</a:t>
            </a:r>
            <a:r>
              <a:rPr lang="en-US" altLang="en-US" sz="2400" dirty="0" smtClean="0">
                <a:latin typeface="Arial" pitchFamily="34" charset="0"/>
              </a:rPr>
              <a:t>ard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38% used a </a:t>
            </a:r>
            <a:r>
              <a:rPr lang="en-US" altLang="en-US" sz="2400" dirty="0">
                <a:latin typeface="Arial" pitchFamily="34" charset="0"/>
              </a:rPr>
              <a:t>m</a:t>
            </a:r>
            <a:r>
              <a:rPr lang="en-US" altLang="en-US" sz="2400" dirty="0" smtClean="0">
                <a:latin typeface="Arial" pitchFamily="34" charset="0"/>
              </a:rPr>
              <a:t>obility device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799" y="875365"/>
            <a:ext cx="3302000" cy="28584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3992877"/>
            <a:ext cx="3373121" cy="25298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68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93040" y="665871"/>
            <a:ext cx="8036560" cy="8088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400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What the Older Adults Learned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5360"/>
            <a:ext cx="8229600" cy="68072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589" y="1488742"/>
            <a:ext cx="8260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75</a:t>
            </a:r>
            <a:r>
              <a:rPr lang="en-US" sz="2400" dirty="0">
                <a:latin typeface="+mj-lt"/>
              </a:rPr>
              <a:t>% </a:t>
            </a:r>
            <a:r>
              <a:rPr lang="en-US" sz="2400" dirty="0" smtClean="0">
                <a:latin typeface="+mj-lt"/>
              </a:rPr>
              <a:t> learned “ a </a:t>
            </a:r>
            <a:r>
              <a:rPr lang="en-US" sz="2400" dirty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reat </a:t>
            </a:r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eal” from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70</a:t>
            </a:r>
            <a:r>
              <a:rPr lang="en-US" sz="2400" dirty="0">
                <a:latin typeface="+mj-lt"/>
              </a:rPr>
              <a:t>% reported knowing how to plan a </a:t>
            </a:r>
            <a:r>
              <a:rPr lang="en-US" sz="2400" dirty="0" smtClean="0">
                <a:latin typeface="+mj-lt"/>
              </a:rPr>
              <a:t>trip on public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ransit after training, as compared to 42</a:t>
            </a:r>
            <a:r>
              <a:rPr lang="en-US" sz="2400" dirty="0">
                <a:latin typeface="+mj-lt"/>
              </a:rPr>
              <a:t>% </a:t>
            </a:r>
            <a:r>
              <a:rPr lang="en-US" sz="2400" dirty="0" smtClean="0">
                <a:latin typeface="+mj-lt"/>
              </a:rPr>
              <a:t>before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72</a:t>
            </a:r>
            <a:r>
              <a:rPr lang="en-US" sz="2400" dirty="0" smtClean="0">
                <a:latin typeface="+mj-lt"/>
              </a:rPr>
              <a:t>% </a:t>
            </a:r>
            <a:r>
              <a:rPr lang="en-US" sz="2400" dirty="0">
                <a:latin typeface="+mj-lt"/>
              </a:rPr>
              <a:t>reported </a:t>
            </a:r>
            <a:r>
              <a:rPr lang="en-US" sz="2400" dirty="0" smtClean="0">
                <a:latin typeface="+mj-lt"/>
              </a:rPr>
              <a:t>an interest </a:t>
            </a:r>
            <a:r>
              <a:rPr lang="en-US" sz="2400" dirty="0">
                <a:latin typeface="+mj-lt"/>
              </a:rPr>
              <a:t>in additional travel </a:t>
            </a:r>
            <a:r>
              <a:rPr lang="en-US" sz="2400" dirty="0" smtClean="0">
                <a:latin typeface="+mj-lt"/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And After Follow Up…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82</a:t>
            </a:r>
            <a:r>
              <a:rPr lang="en-US" sz="2400" dirty="0">
                <a:latin typeface="+mj-lt"/>
              </a:rPr>
              <a:t>% reported feeling more confident </a:t>
            </a:r>
            <a:r>
              <a:rPr lang="en-US" sz="2400" dirty="0" smtClean="0">
                <a:latin typeface="+mj-lt"/>
              </a:rPr>
              <a:t>with independent public transit travel after field trip participation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56% reported they had taken 1 or more trips using public transit  since program participation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3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Older Adults - Tactics Used in Travel Training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523999"/>
            <a:ext cx="4402050" cy="498071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Buddy system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dirty="0" smtClean="0"/>
              <a:t>Hands-on repetition</a:t>
            </a:r>
          </a:p>
          <a:p>
            <a:pPr>
              <a:spcBef>
                <a:spcPts val="400"/>
              </a:spcBef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dirty="0" smtClean="0"/>
              <a:t>Use of tangible tools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dirty="0" smtClean="0"/>
              <a:t>Destination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dirty="0" smtClean="0"/>
              <a:t>Focus on the benefits</a:t>
            </a:r>
          </a:p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r>
              <a:rPr lang="en-US" dirty="0"/>
              <a:t>U</a:t>
            </a:r>
            <a:r>
              <a:rPr lang="en-US" dirty="0" smtClean="0"/>
              <a:t>nintended consequences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279" y="2224846"/>
            <a:ext cx="3190241" cy="31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064"/>
            <a:ext cx="4509655" cy="4374572"/>
          </a:xfrm>
        </p:spPr>
        <p:txBody>
          <a:bodyPr/>
          <a:lstStyle/>
          <a:p>
            <a:r>
              <a:rPr lang="en-US" dirty="0" smtClean="0"/>
              <a:t>Large print …yes print</a:t>
            </a:r>
          </a:p>
          <a:p>
            <a:endParaRPr lang="en-US" sz="1600" dirty="0" smtClean="0"/>
          </a:p>
          <a:p>
            <a:r>
              <a:rPr lang="en-US" dirty="0" smtClean="0"/>
              <a:t>Embarrassment </a:t>
            </a:r>
            <a:r>
              <a:rPr lang="en-US" dirty="0"/>
              <a:t>and inferiority - </a:t>
            </a:r>
            <a:r>
              <a:rPr lang="en-US" dirty="0" smtClean="0"/>
              <a:t>feeling </a:t>
            </a:r>
            <a:r>
              <a:rPr lang="en-US" dirty="0"/>
              <a:t>like a burden </a:t>
            </a:r>
          </a:p>
          <a:p>
            <a:endParaRPr lang="en-US" sz="1600" dirty="0" smtClean="0"/>
          </a:p>
          <a:p>
            <a:r>
              <a:rPr lang="en-US" dirty="0"/>
              <a:t>Afraid to admit their own limitations</a:t>
            </a:r>
          </a:p>
          <a:p>
            <a:endParaRPr lang="en-US" sz="1600" dirty="0" smtClean="0"/>
          </a:p>
          <a:p>
            <a:r>
              <a:rPr lang="en-US" dirty="0" smtClean="0"/>
              <a:t>Leading by example (or through demonstrations)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L:\NJTIP\NJTIP Shared\NJTIP MEDIA - Best Photos\NJTIP Best Photos\studying the guid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972800" y="-822960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NJTIP\NJTIP Shared\NJTIP MEDIA - Best Photos\NJTIP Best Photos\studying the guide.jpe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785" y="2192503"/>
            <a:ext cx="3505169" cy="26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>
                <a:solidFill>
                  <a:srgbClr val="FFFF00"/>
                </a:solidFill>
              </a:rPr>
              <a:t/>
            </a:r>
            <a:br>
              <a:rPr lang="en-US" sz="2400" i="1" dirty="0" smtClean="0">
                <a:solidFill>
                  <a:srgbClr val="FFFF00"/>
                </a:solidFill>
              </a:rPr>
            </a:br>
            <a:endParaRPr lang="en-US" b="0" u="sng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114" y="1465993"/>
            <a:ext cx="6827772" cy="2995941"/>
          </a:xfrm>
        </p:spPr>
        <p:txBody>
          <a:bodyPr/>
          <a:lstStyle/>
          <a:p>
            <a:endParaRPr lang="en-US" b="1" dirty="0" smtClean="0"/>
          </a:p>
          <a:p>
            <a:endParaRPr lang="en-US" b="1" i="1" dirty="0" smtClean="0"/>
          </a:p>
          <a:p>
            <a:r>
              <a:rPr lang="en-US" sz="4000" b="1" dirty="0" smtClean="0"/>
              <a:t>Project - BE TIP</a:t>
            </a:r>
          </a:p>
          <a:p>
            <a:r>
              <a:rPr lang="en-US" sz="4000" dirty="0" smtClean="0"/>
              <a:t>Buddy Empowered </a:t>
            </a:r>
          </a:p>
          <a:p>
            <a:r>
              <a:rPr lang="en-US" sz="4000" dirty="0" smtClean="0"/>
              <a:t>Travel Instruction Program</a:t>
            </a:r>
          </a:p>
          <a:p>
            <a:endParaRPr lang="en-US" dirty="0" smtClean="0"/>
          </a:p>
          <a:p>
            <a:endParaRPr lang="en-US" i="1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882" y="1810871"/>
            <a:ext cx="8337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Explain TIP Smart: Senior Mobility and Resource Training (Older Adult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Explain BE TIP:  Buddy Empowered Travel Instruction Program (Transition Age Student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Compare Training Older Adults and Transition Age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31" y="770965"/>
            <a:ext cx="8561294" cy="808038"/>
          </a:xfrm>
        </p:spPr>
        <p:txBody>
          <a:bodyPr/>
          <a:lstStyle/>
          <a:p>
            <a:pPr algn="ctr"/>
            <a:r>
              <a:rPr lang="en-US" dirty="0" smtClean="0"/>
              <a:t>Transition Age Students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9" y="1882588"/>
            <a:ext cx="6645518" cy="41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2720" y="609600"/>
            <a:ext cx="8514080" cy="80803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Tactics for Reaching Transition Age Students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14960" y="1910080"/>
            <a:ext cx="4826000" cy="38608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Make connection with transition </a:t>
            </a:r>
            <a:r>
              <a:rPr lang="en-US" dirty="0"/>
              <a:t>c</a:t>
            </a:r>
            <a:r>
              <a:rPr lang="en-US" dirty="0" smtClean="0"/>
              <a:t>oordinators and/or special education </a:t>
            </a:r>
            <a:r>
              <a:rPr lang="en-US" dirty="0"/>
              <a:t>d</a:t>
            </a:r>
            <a:r>
              <a:rPr lang="en-US" dirty="0" smtClean="0"/>
              <a:t>irectors</a:t>
            </a:r>
            <a:endParaRPr lang="en-US" sz="2400" dirty="0" smtClean="0">
              <a:ea typeface="+mn-ea"/>
              <a:cs typeface="+mn-cs"/>
            </a:endParaRPr>
          </a:p>
          <a:p>
            <a:pPr marL="457200" lvl="1" indent="0" eaLnBrk="1" hangingPunct="1">
              <a:buNone/>
            </a:pPr>
            <a:endParaRPr lang="en-US" sz="1200" dirty="0" smtClean="0">
              <a:ea typeface="+mn-ea"/>
              <a:cs typeface="+mn-cs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Discuss scope of training</a:t>
            </a:r>
          </a:p>
          <a:p>
            <a:pPr marL="0" indent="0" eaLnBrk="1" hangingPunct="1">
              <a:buNone/>
            </a:pPr>
            <a:endParaRPr lang="en-US" altLang="en-US" sz="1200" dirty="0" smtClean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dirty="0" smtClean="0"/>
              <a:t>Coordinate transit and </a:t>
            </a:r>
            <a:r>
              <a:rPr lang="en-US" altLang="en-US" dirty="0"/>
              <a:t>s</a:t>
            </a:r>
            <a:r>
              <a:rPr lang="en-US" altLang="en-US" dirty="0" smtClean="0"/>
              <a:t>chool schedule</a:t>
            </a:r>
          </a:p>
          <a:p>
            <a:pPr marL="0" indent="0" eaLnBrk="1" hangingPunct="1">
              <a:buNone/>
            </a:pPr>
            <a:endParaRPr lang="en-US" altLang="en-US" sz="1200" dirty="0" smtClean="0"/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en-US" altLang="en-US" dirty="0" smtClean="0"/>
              <a:t>Capture and  measure results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1" y="2114300"/>
            <a:ext cx="3315744" cy="32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761999"/>
            <a:ext cx="8229600" cy="921327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Transit 101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/>
              <a:t>6</a:t>
            </a:r>
            <a:r>
              <a:rPr lang="en-US" altLang="en-US" dirty="0" smtClean="0"/>
              <a:t>0 </a:t>
            </a:r>
            <a:r>
              <a:rPr lang="en-US" altLang="en-US" dirty="0"/>
              <a:t>M</a:t>
            </a:r>
            <a:r>
              <a:rPr lang="en-US" altLang="en-US" dirty="0" smtClean="0"/>
              <a:t>inutes “Classroom</a:t>
            </a:r>
            <a:r>
              <a:rPr lang="en-US" altLang="en-US" dirty="0"/>
              <a:t>” </a:t>
            </a:r>
            <a:r>
              <a:rPr lang="en-US" altLang="en-US" dirty="0" smtClean="0"/>
              <a:t>Session </a:t>
            </a:r>
            <a:r>
              <a:rPr lang="en-US" altLang="en-US" dirty="0"/>
              <a:t>on </a:t>
            </a:r>
            <a:r>
              <a:rPr lang="en-US" altLang="en-US" dirty="0" smtClean="0"/>
              <a:t>Transit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55964" y="1932709"/>
            <a:ext cx="7419110" cy="41979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Elements: 	</a:t>
            </a:r>
          </a:p>
          <a:p>
            <a:pPr eaLnBrk="1" hangingPunct="1"/>
            <a:r>
              <a:rPr lang="en-US" altLang="en-US" sz="2800" dirty="0" smtClean="0"/>
              <a:t>Power point or lecture/discussion</a:t>
            </a:r>
          </a:p>
          <a:p>
            <a:pPr eaLnBrk="1" hangingPunct="1"/>
            <a:r>
              <a:rPr lang="en-US" altLang="en-US" sz="2800" dirty="0" smtClean="0"/>
              <a:t>Role playing to reinforce lessons and skills</a:t>
            </a:r>
          </a:p>
          <a:p>
            <a:pPr eaLnBrk="1" hangingPunct="1"/>
            <a:r>
              <a:rPr lang="en-US" altLang="en-US" sz="2800" dirty="0" smtClean="0"/>
              <a:t>Day of trip details discussed with staff and potential destinations</a:t>
            </a:r>
          </a:p>
          <a:p>
            <a:pPr eaLnBrk="1" hangingPunct="1"/>
            <a:r>
              <a:rPr lang="en-US" altLang="en-US" sz="2800" dirty="0" smtClean="0"/>
              <a:t>Sustainable destinations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215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560" y="508910"/>
            <a:ext cx="8229600" cy="808038"/>
          </a:xfrm>
        </p:spPr>
        <p:txBody>
          <a:bodyPr/>
          <a:lstStyle/>
          <a:p>
            <a:pPr eaLnBrk="1" hangingPunct="1">
              <a:spcAft>
                <a:spcPts val="3600"/>
              </a:spcAft>
            </a:pPr>
            <a:r>
              <a:rPr lang="en-US" altLang="en-US" sz="2200" b="1" dirty="0" smtClean="0">
                <a:solidFill>
                  <a:schemeClr val="tx1"/>
                </a:solidFill>
              </a:rPr>
              <a:t/>
            </a:r>
            <a:br>
              <a:rPr lang="en-US" altLang="en-US" sz="2200" b="1" dirty="0" smtClean="0">
                <a:solidFill>
                  <a:schemeClr val="tx1"/>
                </a:solidFill>
              </a:rPr>
            </a:br>
            <a:r>
              <a:rPr lang="en-US" altLang="en-US" sz="2200" b="1" dirty="0" smtClean="0">
                <a:solidFill>
                  <a:schemeClr val="tx1"/>
                </a:solidFill>
              </a:rPr>
              <a:t/>
            </a:r>
            <a:br>
              <a:rPr lang="en-US" altLang="en-US" sz="2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endParaRPr lang="en-US" altLang="en-US" sz="3200" i="1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lvl="2" indent="0" eaLnBrk="1" hangingPunct="1"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12929"/>
            <a:ext cx="837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Community Based Instruction Locations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2221132"/>
            <a:ext cx="428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What does it mean?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What is accessibility?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Are there alternatives?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7918" y="2206388"/>
            <a:ext cx="3332089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232012" y="764274"/>
            <a:ext cx="8666328" cy="1978925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Community Based Instruction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sz="2400" b="0" dirty="0" smtClean="0">
                <a:latin typeface="+mn-lt"/>
                <a:cs typeface="Arial" panose="020B0604020202020204" pitchFamily="34" charset="0"/>
              </a:rPr>
              <a:t>Allegro School</a:t>
            </a:r>
            <a:br>
              <a:rPr lang="en-US" sz="2400" b="0" dirty="0" smtClean="0">
                <a:latin typeface="+mn-lt"/>
                <a:cs typeface="Arial" panose="020B0604020202020204" pitchFamily="34" charset="0"/>
              </a:rPr>
            </a:br>
            <a:r>
              <a:rPr lang="en-US" sz="2400" b="0" dirty="0" smtClean="0">
                <a:latin typeface="+mn-lt"/>
                <a:cs typeface="Arial" panose="020B0604020202020204" pitchFamily="34" charset="0"/>
              </a:rPr>
              <a:t>Jersey City Regional Services</a:t>
            </a:r>
            <a:br>
              <a:rPr lang="en-US" sz="2400" b="0" dirty="0" smtClean="0">
                <a:latin typeface="+mn-lt"/>
                <a:cs typeface="Arial" panose="020B0604020202020204" pitchFamily="34" charset="0"/>
              </a:rPr>
            </a:br>
            <a:r>
              <a:rPr lang="en-US" sz="2400" b="0" dirty="0" smtClean="0">
                <a:latin typeface="+mn-lt"/>
                <a:cs typeface="Arial" panose="020B0604020202020204" pitchFamily="34" charset="0"/>
              </a:rPr>
              <a:t>The Children’s Institute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en-US" dirty="0">
                <a:solidFill>
                  <a:schemeClr val="tx1"/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									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6499225" y="2743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Formata BQ Regular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rmata BQ Regular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Formata BQ Regular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Formata BQ Regular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Formata BQ Regula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91041" y="-1440180"/>
            <a:ext cx="789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Canfield  Residence Group: destination Hoboken</a:t>
            </a:r>
          </a:p>
          <a:p>
            <a:r>
              <a:rPr lang="en-US" dirty="0" smtClean="0"/>
              <a:t>GAP Relatives: destination Hoboken</a:t>
            </a:r>
          </a:p>
          <a:p>
            <a:r>
              <a:rPr lang="en-US" dirty="0" smtClean="0"/>
              <a:t>Passaic Senior Center Group : destination  Secaucus Junction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8582" y="2743201"/>
            <a:ext cx="3398057" cy="3299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960" y="2743200"/>
            <a:ext cx="3545840" cy="329901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Jewish Vocational Service</a:t>
            </a:r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40541"/>
            <a:ext cx="4069976" cy="390861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05" y="1667435"/>
            <a:ext cx="4069080" cy="383974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3200" y="609600"/>
            <a:ext cx="8331200" cy="59944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400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What </a:t>
            </a:r>
            <a:r>
              <a:rPr lang="en-US" altLang="en-US" dirty="0" smtClean="0">
                <a:solidFill>
                  <a:schemeClr val="tx1"/>
                </a:solidFill>
              </a:rPr>
              <a:t>NJTIP </a:t>
            </a:r>
            <a:r>
              <a:rPr lang="en-US" altLang="en-US" b="1" dirty="0" smtClean="0">
                <a:solidFill>
                  <a:schemeClr val="tx1"/>
                </a:solidFill>
              </a:rPr>
              <a:t>Learned from </a:t>
            </a:r>
            <a:r>
              <a:rPr lang="en-US" altLang="en-US" dirty="0" smtClean="0">
                <a:solidFill>
                  <a:schemeClr val="tx1"/>
                </a:solidFill>
              </a:rPr>
              <a:t>Transition Students</a:t>
            </a:r>
            <a:r>
              <a:rPr lang="en-US" altLang="en-US" b="1" dirty="0" smtClean="0">
                <a:solidFill>
                  <a:schemeClr val="tx1"/>
                </a:solidFill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863600" y="1610140"/>
            <a:ext cx="7079129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Formata BQ Regular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rmata BQ Regular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Formata BQ Regular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Formata BQ Regular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Formata BQ Regula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Formata BQ Regular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itchFamily="34" charset="0"/>
              </a:rPr>
              <a:t>Observations </a:t>
            </a:r>
            <a:r>
              <a:rPr lang="en-US" altLang="en-US" sz="2400" dirty="0" smtClean="0">
                <a:latin typeface="Arial" pitchFamily="34" charset="0"/>
              </a:rPr>
              <a:t>from 71 participants</a:t>
            </a:r>
            <a:endParaRPr lang="en-US" altLang="en-US" sz="2400" dirty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80% rated </a:t>
            </a:r>
            <a:r>
              <a:rPr lang="en-US" altLang="en-US" sz="2400" dirty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ransportation as “very </a:t>
            </a:r>
            <a:r>
              <a:rPr lang="en-US" altLang="en-US" sz="2400" dirty="0">
                <a:latin typeface="Arial" pitchFamily="34" charset="0"/>
              </a:rPr>
              <a:t>i</a:t>
            </a:r>
            <a:r>
              <a:rPr lang="en-US" altLang="en-US" sz="2400" dirty="0" smtClean="0">
                <a:latin typeface="Arial" pitchFamily="34" charset="0"/>
              </a:rPr>
              <a:t>mportant</a:t>
            </a:r>
            <a:r>
              <a:rPr lang="en-US" altLang="en-US" sz="2400" dirty="0">
                <a:latin typeface="Arial" pitchFamily="34" charset="0"/>
              </a:rPr>
              <a:t>” </a:t>
            </a:r>
            <a:endParaRPr lang="en-US" altLang="en-US" sz="24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Most frequent modes:</a:t>
            </a:r>
            <a:endParaRPr lang="en-US" altLang="en-US" sz="2400" dirty="0">
              <a:latin typeface="Arial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58% school bus</a:t>
            </a: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35% walk</a:t>
            </a:r>
            <a:endParaRPr lang="en-US" altLang="en-US" sz="2400" dirty="0">
              <a:latin typeface="Arial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35% Access Link (ADA Paratransit)</a:t>
            </a: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Gender </a:t>
            </a:r>
            <a:r>
              <a:rPr lang="en-US" altLang="en-US" sz="2400" dirty="0"/>
              <a:t>- 70% </a:t>
            </a:r>
            <a:r>
              <a:rPr lang="en-US" altLang="en-US" sz="2400" dirty="0" smtClean="0"/>
              <a:t>male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Age – 15-20 years old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93040" y="665871"/>
            <a:ext cx="8036560" cy="8088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400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What the Transition Age Students Learned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5360"/>
            <a:ext cx="8229600" cy="680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240" y="1727201"/>
            <a:ext cx="5024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9</a:t>
            </a:r>
            <a:r>
              <a:rPr lang="en-US" sz="2400" dirty="0" smtClean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% </a:t>
            </a:r>
            <a:r>
              <a:rPr lang="en-US" sz="2400" dirty="0" smtClean="0">
                <a:latin typeface="+mj-lt"/>
              </a:rPr>
              <a:t> learned “ a </a:t>
            </a:r>
            <a:r>
              <a:rPr lang="en-US" sz="2400" dirty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reat </a:t>
            </a:r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eal” from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8</a:t>
            </a:r>
            <a:r>
              <a:rPr lang="en-US" sz="2400" dirty="0" smtClean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% reported knowing how to plan a </a:t>
            </a:r>
            <a:r>
              <a:rPr lang="en-US" sz="2400" dirty="0" smtClean="0">
                <a:latin typeface="+mj-lt"/>
              </a:rPr>
              <a:t>trip on public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ransit after training, as compared to 40% before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60% </a:t>
            </a:r>
            <a:r>
              <a:rPr lang="en-US" sz="2400" dirty="0">
                <a:latin typeface="+mj-lt"/>
              </a:rPr>
              <a:t>reported </a:t>
            </a:r>
            <a:r>
              <a:rPr lang="en-US" sz="2400" dirty="0" smtClean="0">
                <a:latin typeface="+mj-lt"/>
              </a:rPr>
              <a:t>an interest </a:t>
            </a:r>
            <a:r>
              <a:rPr lang="en-US" sz="2400" dirty="0">
                <a:latin typeface="+mj-lt"/>
              </a:rPr>
              <a:t>in additional travel </a:t>
            </a:r>
            <a:r>
              <a:rPr lang="en-US" sz="2400" dirty="0" smtClean="0">
                <a:latin typeface="+mj-lt"/>
              </a:rPr>
              <a:t>training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273618"/>
            <a:ext cx="3136900" cy="293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770965"/>
            <a:ext cx="8229600" cy="808038"/>
          </a:xfrm>
        </p:spPr>
        <p:txBody>
          <a:bodyPr/>
          <a:lstStyle/>
          <a:p>
            <a:pPr algn="ctr"/>
            <a:r>
              <a:rPr lang="en-US" sz="2600" dirty="0" smtClean="0"/>
              <a:t>Additional Considerations When Training </a:t>
            </a:r>
            <a:br>
              <a:rPr lang="en-US" sz="2600" dirty="0" smtClean="0"/>
            </a:br>
            <a:r>
              <a:rPr lang="en-US" sz="2600" dirty="0" smtClean="0"/>
              <a:t>Transition </a:t>
            </a:r>
            <a:r>
              <a:rPr lang="en-US" sz="2600" dirty="0"/>
              <a:t>S</a:t>
            </a:r>
            <a:r>
              <a:rPr lang="en-US" sz="2600" dirty="0" smtClean="0"/>
              <a:t>tudents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69440"/>
            <a:ext cx="8229600" cy="4533900"/>
          </a:xfrm>
        </p:spPr>
        <p:txBody>
          <a:bodyPr/>
          <a:lstStyle/>
          <a:p>
            <a:r>
              <a:rPr lang="en-US" dirty="0" smtClean="0"/>
              <a:t>This is a new thing for some students</a:t>
            </a:r>
          </a:p>
          <a:p>
            <a:endParaRPr lang="en-US" dirty="0" smtClean="0"/>
          </a:p>
          <a:p>
            <a:r>
              <a:rPr lang="en-US" dirty="0" smtClean="0"/>
              <a:t>Goals of parents compared to transition coordinator</a:t>
            </a:r>
          </a:p>
          <a:p>
            <a:endParaRPr lang="en-US" dirty="0" smtClean="0"/>
          </a:p>
          <a:p>
            <a:r>
              <a:rPr lang="en-US" dirty="0" smtClean="0"/>
              <a:t>Embarrassment – fear that their friends would laugh if can’t do something</a:t>
            </a:r>
          </a:p>
          <a:p>
            <a:endParaRPr lang="en-US" dirty="0" smtClean="0"/>
          </a:p>
          <a:p>
            <a:r>
              <a:rPr lang="en-US" dirty="0" smtClean="0"/>
              <a:t>Repetition</a:t>
            </a:r>
          </a:p>
          <a:p>
            <a:endParaRPr lang="en-US" dirty="0" smtClean="0"/>
          </a:p>
          <a:p>
            <a:r>
              <a:rPr lang="en-US" dirty="0" smtClean="0"/>
              <a:t>Some students are not aware of the importance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Comparison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u="sng" dirty="0" smtClean="0"/>
              <a:t>Older Adults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Transition Age Students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 descr="C:\Users\louhoff\Desktop\Photos for Press &amp; Present\Ewing River Line Trip 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223" y="2691751"/>
            <a:ext cx="2711255" cy="27549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2615705"/>
            <a:ext cx="3876040" cy="2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80803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+mn-lt"/>
                <a:cs typeface="Arial" pitchFamily="34" charset="0"/>
              </a:rPr>
              <a:t>Voorhees Transportation Center (VTC)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39738" y="1524000"/>
            <a:ext cx="8551862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itchFamily="34" charset="0"/>
              </a:rPr>
              <a:t>VTC is one </a:t>
            </a:r>
            <a:r>
              <a:rPr lang="en-US" altLang="en-US" dirty="0">
                <a:cs typeface="Arial" pitchFamily="34" charset="0"/>
              </a:rPr>
              <a:t>of 17 research centers at the Edward J. Bloustein School of Planning &amp; Public Policy </a:t>
            </a:r>
            <a:r>
              <a:rPr lang="en-US" altLang="en-US" dirty="0" smtClean="0">
                <a:cs typeface="Arial" pitchFamily="34" charset="0"/>
              </a:rPr>
              <a:t>at Rutgers University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itchFamily="34" charset="0"/>
              </a:rPr>
              <a:t>Leader in the research and development of innovative transportation policy…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Safe Routes to School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Complete Streets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NJ Bicycle and Pedestrian Resource Center </a:t>
            </a:r>
            <a:endParaRPr lang="en-US" altLang="en-US" sz="2400" dirty="0"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NJTIP @ Rutgers</a:t>
            </a:r>
            <a:endParaRPr lang="en-US" altLang="en-US" sz="2400" dirty="0">
              <a:cs typeface="Arial" pitchFamily="34" charset="0"/>
            </a:endParaRPr>
          </a:p>
          <a:p>
            <a:pPr lvl="1"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§"/>
            </a:pPr>
            <a:endParaRPr lang="en-US" altLang="en-US" sz="3400" dirty="0" smtClean="0">
              <a:cs typeface="Arial" pitchFamily="34" charset="0"/>
            </a:endParaRPr>
          </a:p>
        </p:txBody>
      </p:sp>
      <p:sp>
        <p:nvSpPr>
          <p:cNvPr id="6" name="AutoShape 2" descr="Image result for safe routes to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Training Locations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Older Adult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Senior </a:t>
            </a:r>
            <a:r>
              <a:rPr lang="en-US" sz="2200" dirty="0" smtClean="0"/>
              <a:t>housing </a:t>
            </a:r>
            <a:r>
              <a:rPr lang="en-US" sz="2200" dirty="0"/>
              <a:t>f</a:t>
            </a:r>
            <a:r>
              <a:rPr lang="en-US" sz="2200" dirty="0" smtClean="0"/>
              <a:t>acilities </a:t>
            </a:r>
            <a:endParaRPr lang="en-US" sz="2200" dirty="0"/>
          </a:p>
          <a:p>
            <a:r>
              <a:rPr lang="en-US" sz="2200" dirty="0"/>
              <a:t>Municipal </a:t>
            </a:r>
            <a:r>
              <a:rPr lang="en-US" sz="2200" dirty="0" smtClean="0"/>
              <a:t>senior centers/organizations </a:t>
            </a:r>
            <a:endParaRPr lang="en-US" sz="2200" dirty="0"/>
          </a:p>
          <a:p>
            <a:r>
              <a:rPr lang="en-US" sz="2200" dirty="0"/>
              <a:t>Agencies and organizations for individuals with disabilities </a:t>
            </a:r>
          </a:p>
          <a:p>
            <a:r>
              <a:rPr lang="en-US" sz="2200" dirty="0"/>
              <a:t>Community based organizations serving transportation disadvantaged populations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Transition Age Students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</a:p>
          <a:p>
            <a:r>
              <a:rPr lang="en-US" dirty="0" smtClean="0"/>
              <a:t>Day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Transportation Experience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Older </a:t>
            </a:r>
            <a:r>
              <a:rPr lang="en-US" u="sng" dirty="0" smtClean="0"/>
              <a:t>Adult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Last time used was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smtClean="0"/>
              <a:t>20-50 years ago</a:t>
            </a:r>
          </a:p>
          <a:p>
            <a:r>
              <a:rPr lang="en-US" dirty="0" smtClean="0"/>
              <a:t>Last time rode on public transportation was prior to ADA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Transition Age </a:t>
            </a:r>
            <a:r>
              <a:rPr lang="en-US" u="sng" dirty="0" smtClean="0"/>
              <a:t>Students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May use with family</a:t>
            </a:r>
          </a:p>
          <a:p>
            <a:r>
              <a:rPr lang="en-US" dirty="0" smtClean="0"/>
              <a:t>Never used before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93040" y="665871"/>
            <a:ext cx="8036560" cy="8088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Comparing Travel Training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Older Adults and Transition Age Students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" y="1869441"/>
            <a:ext cx="826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Client/trainer dynamic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Client’s perception of public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Life’s demands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External factors affect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Buddy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Locations/destinations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Support group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103"/>
            <a:ext cx="8250382" cy="50638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457200" indent="0">
              <a:spcBef>
                <a:spcPts val="0"/>
              </a:spcBef>
              <a:buNone/>
            </a:pPr>
            <a:endParaRPr lang="en-US" dirty="0" smtClean="0"/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Melody Bundy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Program Manager, NJTIP @ Rutgers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>
                <a:hlinkClick r:id="rId3"/>
              </a:rPr>
              <a:t>m</a:t>
            </a:r>
            <a:r>
              <a:rPr lang="en-US" sz="1800" dirty="0" smtClean="0">
                <a:hlinkClick r:id="rId3"/>
              </a:rPr>
              <a:t>elody.bundy@njtip.rutgers.edu</a:t>
            </a:r>
            <a:endParaRPr lang="en-US" sz="1800" dirty="0" smtClean="0"/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973-445-5950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Nieves G. </a:t>
            </a:r>
            <a:r>
              <a:rPr lang="en-US" sz="1800" dirty="0" err="1" smtClean="0"/>
              <a:t>Pimienta</a:t>
            </a:r>
            <a:endParaRPr lang="en-US" sz="1800" dirty="0"/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Bilingual Training Coordinator, </a:t>
            </a:r>
            <a:r>
              <a:rPr lang="en-US" sz="1800" dirty="0"/>
              <a:t>NJTIP @ </a:t>
            </a:r>
            <a:r>
              <a:rPr lang="en-US" sz="1800" dirty="0" smtClean="0"/>
              <a:t>Rutgers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5">
                    <a:lumMod val="25000"/>
                  </a:schemeClr>
                </a:solidFill>
                <a:hlinkClick r:id="rId4"/>
              </a:rPr>
              <a:t>nieves.pimienta@njtip.rutgers.edu</a:t>
            </a:r>
            <a:endParaRPr lang="en-US" sz="1800" dirty="0">
              <a:solidFill>
                <a:schemeClr val="accent5">
                  <a:lumMod val="25000"/>
                </a:schemeClr>
              </a:solidFill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1800" dirty="0" smtClean="0"/>
              <a:t>201-724-6167</a:t>
            </a:r>
            <a:endParaRPr lang="en-US" sz="1800" dirty="0"/>
          </a:p>
          <a:p>
            <a:pPr marL="457200" indent="0">
              <a:spcBef>
                <a:spcPts val="0"/>
              </a:spcBef>
              <a:buNone/>
            </a:pPr>
            <a:endParaRPr lang="en-US" sz="1800" dirty="0"/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/>
              <a:t>Alan M. Voorhees Transportation Center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/>
              <a:t>Rutgers, The State University of New Jersey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/>
              <a:t>33 Livingston Avenue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/>
              <a:t>New Brunswick, New Jersey  08901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 smtClean="0"/>
              <a:t>Phone </a:t>
            </a:r>
            <a:r>
              <a:rPr lang="en-US" sz="1800" dirty="0"/>
              <a:t>(848) </a:t>
            </a:r>
            <a:r>
              <a:rPr lang="en-US" sz="1800" dirty="0" smtClean="0"/>
              <a:t>932-4499</a:t>
            </a:r>
            <a:endParaRPr lang="en-US" sz="1800" dirty="0"/>
          </a:p>
          <a:p>
            <a:pPr marL="457200" indent="0" algn="ctr">
              <a:spcBef>
                <a:spcPts val="0"/>
              </a:spcBef>
              <a:buNone/>
            </a:pPr>
            <a:r>
              <a:rPr lang="en-US" sz="1800" dirty="0"/>
              <a:t>Fax (732) 932-3714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Preparing for the Age Wave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377440"/>
            <a:ext cx="80924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1812608"/>
            <a:ext cx="771144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681" y="6109855"/>
            <a:ext cx="7963592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Department of Health and Human Services  - 2010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Aging Impacts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1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21% of people 65+ do not drive</a:t>
            </a:r>
          </a:p>
          <a:p>
            <a:pPr>
              <a:lnSpc>
                <a:spcPct val="90000"/>
              </a:lnSpc>
              <a:spcBef>
                <a:spcPts val="507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71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People who retire from driving at 70</a:t>
            </a:r>
            <a:r>
              <a:rPr lang="en-US" altLang="en-US" dirty="0"/>
              <a:t>, </a:t>
            </a:r>
            <a:r>
              <a:rPr lang="en-US" altLang="en-US" dirty="0" smtClean="0"/>
              <a:t>spend 6 -</a:t>
            </a:r>
            <a:r>
              <a:rPr lang="en-US" altLang="en-US" dirty="0"/>
              <a:t>10 years “dependent on others to meet their transportation needs”</a:t>
            </a:r>
          </a:p>
          <a:p>
            <a:pPr>
              <a:lnSpc>
                <a:spcPct val="90000"/>
              </a:lnSpc>
              <a:spcBef>
                <a:spcPts val="507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71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More than 50% of non-drivers age 65+ stay home on a given day (3X as many as drivers)</a:t>
            </a:r>
          </a:p>
          <a:p>
            <a:pPr>
              <a:lnSpc>
                <a:spcPct val="90000"/>
              </a:lnSpc>
              <a:spcBef>
                <a:spcPts val="507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71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Driving cessation by people 65</a:t>
            </a:r>
            <a:r>
              <a:rPr lang="en-US" altLang="en-US" dirty="0" smtClean="0"/>
              <a:t>+ =  less independence </a:t>
            </a:r>
            <a:r>
              <a:rPr lang="en-US" altLang="en-US" dirty="0"/>
              <a:t>and </a:t>
            </a:r>
            <a:r>
              <a:rPr lang="en-US" altLang="en-US" dirty="0" smtClean="0"/>
              <a:t>more isolation</a:t>
            </a:r>
            <a:endParaRPr lang="en-US" altLang="en-US" dirty="0"/>
          </a:p>
          <a:p>
            <a:pPr algn="ctr">
              <a:lnSpc>
                <a:spcPct val="90000"/>
              </a:lnSpc>
              <a:spcBef>
                <a:spcPts val="609"/>
              </a:spcBef>
              <a:buFont typeface="Wingdings" panose="05000000000000000000" pitchFamily="2" charset="2"/>
              <a:buChar char="§"/>
            </a:pPr>
            <a:endParaRPr lang="en-US" altLang="en-US" sz="1600" i="1" dirty="0" smtClean="0"/>
          </a:p>
          <a:p>
            <a:pPr marL="0" indent="0" algn="r">
              <a:lnSpc>
                <a:spcPct val="90000"/>
              </a:lnSpc>
              <a:spcBef>
                <a:spcPts val="609"/>
              </a:spcBef>
              <a:buNone/>
            </a:pPr>
            <a:r>
              <a:rPr lang="en-US" altLang="en-US" sz="1800" dirty="0" smtClean="0"/>
              <a:t>Aging </a:t>
            </a:r>
            <a:r>
              <a:rPr lang="en-US" altLang="en-US" sz="1800" dirty="0"/>
              <a:t>Americans: Stranded </a:t>
            </a:r>
            <a:r>
              <a:rPr lang="en-US" altLang="en-US" sz="1800" dirty="0" smtClean="0"/>
              <a:t>Without Options</a:t>
            </a:r>
            <a:r>
              <a:rPr lang="en-US" altLang="en-US" sz="1800" dirty="0"/>
              <a:t>: </a:t>
            </a:r>
            <a:r>
              <a:rPr lang="en-US" altLang="en-US" sz="1800" dirty="0" smtClean="0"/>
              <a:t>2004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Sensitivity </a:t>
            </a:r>
            <a:r>
              <a:rPr lang="en-US" dirty="0"/>
              <a:t>T</a:t>
            </a:r>
            <a:r>
              <a:rPr lang="en-US" dirty="0" smtClean="0"/>
              <a:t>raining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://www.youtube.com/watch?v=mSiyFZl1dKI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07570"/>
            <a:ext cx="8483600" cy="710067"/>
          </a:xfrm>
        </p:spPr>
        <p:txBody>
          <a:bodyPr/>
          <a:lstStyle/>
          <a:p>
            <a:pPr algn="ctr"/>
            <a:r>
              <a:rPr lang="en-US" dirty="0" smtClean="0"/>
              <a:t>Transportation in Aging in Place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206"/>
            <a:ext cx="8229600" cy="43236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LIVE – Lifelong Involvement for Vital Elders</a:t>
            </a:r>
          </a:p>
          <a:p>
            <a:pPr marL="457200" lvl="1" indent="0">
              <a:buNone/>
            </a:pPr>
            <a:r>
              <a:rPr lang="en-US" sz="1800" dirty="0" smtClean="0"/>
              <a:t>Parsippany, Caldwell, Verona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 the GO!</a:t>
            </a:r>
          </a:p>
          <a:p>
            <a:pPr marL="457200" lvl="1" indent="0">
              <a:buNone/>
            </a:pPr>
            <a:r>
              <a:rPr lang="en-US" sz="1800" dirty="0" smtClean="0"/>
              <a:t>South Orange, West Orange, Union County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TIP SMART</a:t>
            </a:r>
          </a:p>
          <a:p>
            <a:pPr marL="0" indent="0">
              <a:buNone/>
            </a:pPr>
            <a:r>
              <a:rPr lang="en-US" dirty="0" smtClean="0"/>
              <a:t>     Senior Mobility and Resource Training</a:t>
            </a:r>
          </a:p>
          <a:p>
            <a:pPr marL="457200" lvl="1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Passaic and Bergen Counties</a:t>
            </a:r>
          </a:p>
        </p:txBody>
      </p:sp>
      <p:pic>
        <p:nvPicPr>
          <p:cNvPr id="1026" name="Picture 2" descr="H:\LIVE Programs\verona_live_logo_colo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198999"/>
            <a:ext cx="3124200" cy="89829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WOGO\WO on the go LOG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41" y="1698258"/>
            <a:ext cx="2037742" cy="222478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 bwMode="auto">
          <a:xfrm rot="5400000">
            <a:off x="6596517" y="4445500"/>
            <a:ext cx="2345271" cy="181179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4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>
                <a:solidFill>
                  <a:srgbClr val="FFFF00"/>
                </a:solidFill>
              </a:rPr>
              <a:t/>
            </a:r>
            <a:br>
              <a:rPr lang="en-US" sz="2400" i="1" dirty="0" smtClean="0">
                <a:solidFill>
                  <a:srgbClr val="FFFF00"/>
                </a:solidFill>
              </a:rPr>
            </a:br>
            <a:endParaRPr lang="en-US" b="0" u="sng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41" y="1465993"/>
            <a:ext cx="6827772" cy="2995941"/>
          </a:xfrm>
        </p:spPr>
        <p:txBody>
          <a:bodyPr/>
          <a:lstStyle/>
          <a:p>
            <a:endParaRPr lang="en-US" b="1" dirty="0" smtClean="0"/>
          </a:p>
          <a:p>
            <a:endParaRPr lang="en-US" b="1" i="1" dirty="0" smtClean="0"/>
          </a:p>
          <a:p>
            <a:r>
              <a:rPr lang="en-US" sz="4000" b="1" dirty="0" smtClean="0"/>
              <a:t>Project - TIP SMART  </a:t>
            </a:r>
          </a:p>
          <a:p>
            <a:r>
              <a:rPr lang="en-US" sz="4000" dirty="0" smtClean="0"/>
              <a:t>Senior Mobility and </a:t>
            </a:r>
          </a:p>
          <a:p>
            <a:r>
              <a:rPr lang="en-US" sz="4000" dirty="0" smtClean="0"/>
              <a:t>Resource Training </a:t>
            </a:r>
          </a:p>
          <a:p>
            <a:endParaRPr lang="en-US" dirty="0" smtClean="0"/>
          </a:p>
          <a:p>
            <a:endParaRPr lang="en-US" i="1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1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2720" y="609600"/>
            <a:ext cx="8514080" cy="80803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Tactics for Reaching Older Adults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14960" y="1615440"/>
            <a:ext cx="5261766" cy="3825741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/>
              <a:t>Assess the o</a:t>
            </a:r>
            <a:r>
              <a:rPr lang="en-US" altLang="en-US" dirty="0" smtClean="0"/>
              <a:t>pportunity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Naturally occurring groups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+mn-ea"/>
                <a:cs typeface="+mn-cs"/>
              </a:rPr>
              <a:t>Agencies, organizations and partners</a:t>
            </a:r>
          </a:p>
          <a:p>
            <a:pPr marL="457200" lvl="1" indent="0" eaLnBrk="1" hangingPunct="1">
              <a:buNone/>
            </a:pPr>
            <a:endParaRPr lang="en-US" sz="1200" dirty="0" smtClean="0">
              <a:ea typeface="+mn-ea"/>
              <a:cs typeface="+mn-cs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Meeting </a:t>
            </a:r>
            <a:r>
              <a:rPr lang="en-US" altLang="en-US" dirty="0"/>
              <a:t>of the </a:t>
            </a:r>
            <a:r>
              <a:rPr lang="en-US" altLang="en-US" dirty="0" smtClean="0"/>
              <a:t>minds – buy-in</a:t>
            </a:r>
          </a:p>
          <a:p>
            <a:pPr marL="0" indent="0" eaLnBrk="1" hangingPunct="1">
              <a:buNone/>
            </a:pPr>
            <a:endParaRPr lang="en-US" altLang="en-US" sz="1200" dirty="0" smtClean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dirty="0" smtClean="0"/>
              <a:t>Deploy </a:t>
            </a:r>
            <a:r>
              <a:rPr lang="en-US" altLang="en-US" dirty="0"/>
              <a:t>program 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sz="1200" dirty="0" smtClean="0"/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en-US" altLang="en-US" dirty="0" smtClean="0"/>
              <a:t>Capture &amp; measure results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6" y="1950720"/>
            <a:ext cx="3441668" cy="32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_Template_Formata_B">
  <a:themeElements>
    <a:clrScheme name="RUTemplate_Format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Template_Formata_B">
      <a:majorFont>
        <a:latin typeface="Formata BQ Regular"/>
        <a:ea typeface=""/>
        <a:cs typeface=""/>
      </a:majorFont>
      <a:minorFont>
        <a:latin typeface="Formata BQ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Template_Format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987</Words>
  <Application>Microsoft Office PowerPoint</Application>
  <PresentationFormat>On-screen Show (4:3)</PresentationFormat>
  <Paragraphs>329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RU_Template_Formata_B</vt:lpstr>
      <vt:lpstr>  </vt:lpstr>
      <vt:lpstr>Agenda</vt:lpstr>
      <vt:lpstr>Voorhees Transportation Center (VTC)</vt:lpstr>
      <vt:lpstr> Preparing for the Age Wave  </vt:lpstr>
      <vt:lpstr>Aging Impacts Mobility</vt:lpstr>
      <vt:lpstr> Sensitivity Training </vt:lpstr>
      <vt:lpstr>Transportation in Aging in Place Programs</vt:lpstr>
      <vt:lpstr>  </vt:lpstr>
      <vt:lpstr>Tactics for Reaching Older Adults </vt:lpstr>
      <vt:lpstr> </vt:lpstr>
      <vt:lpstr>Transit 101  90 minutes “Classroom” Session on Transit</vt:lpstr>
      <vt:lpstr>    </vt:lpstr>
      <vt:lpstr>Senior Group Trips</vt:lpstr>
      <vt:lpstr>Catholic Family Services Senior Group</vt:lpstr>
      <vt:lpstr>  What NJTIP Learned  </vt:lpstr>
      <vt:lpstr>  What the Older Adults Learned </vt:lpstr>
      <vt:lpstr> Older Adults - Tactics Used in Travel Training  </vt:lpstr>
      <vt:lpstr>Additional Considerations</vt:lpstr>
      <vt:lpstr>  </vt:lpstr>
      <vt:lpstr>Transition Age Students</vt:lpstr>
      <vt:lpstr>Tactics for Reaching Transition Age Students</vt:lpstr>
      <vt:lpstr>Transit 101  60 Minutes “Classroom” Session on Transit</vt:lpstr>
      <vt:lpstr>    </vt:lpstr>
      <vt:lpstr>Community Based Instruction Allegro School Jersey City Regional Services The Children’s Institute          </vt:lpstr>
      <vt:lpstr>Jewish Vocational Service</vt:lpstr>
      <vt:lpstr>  What NJTIP Learned from Transition Students </vt:lpstr>
      <vt:lpstr>  What the Transition Age Students Learned </vt:lpstr>
      <vt:lpstr>Additional Considerations When Training  Transition Students</vt:lpstr>
      <vt:lpstr>    Comparison </vt:lpstr>
      <vt:lpstr> Training Locations</vt:lpstr>
      <vt:lpstr> Transportation Experience</vt:lpstr>
      <vt:lpstr> Comparing Travel Training of Older Adults and Transition Age Students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2016-09-02T13:57:15Z</dcterms:created>
  <dcterms:modified xsi:type="dcterms:W3CDTF">2016-09-07T19:05:30Z</dcterms:modified>
</cp:coreProperties>
</file>