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Default Extension="pdf" ContentType="application/pdf"/>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ppt/notesSlides/notesSlide6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Lst>
  <p:notesMasterIdLst>
    <p:notesMasterId r:id="rId74"/>
  </p:notesMasterIdLst>
  <p:sldIdLst>
    <p:sldId id="256" r:id="rId3"/>
    <p:sldId id="259" r:id="rId4"/>
    <p:sldId id="261" r:id="rId5"/>
    <p:sldId id="262" r:id="rId6"/>
    <p:sldId id="263" r:id="rId7"/>
    <p:sldId id="264" r:id="rId8"/>
    <p:sldId id="265" r:id="rId9"/>
    <p:sldId id="266" r:id="rId10"/>
    <p:sldId id="360" r:id="rId11"/>
    <p:sldId id="372" r:id="rId12"/>
    <p:sldId id="359" r:id="rId13"/>
    <p:sldId id="361" r:id="rId14"/>
    <p:sldId id="362" r:id="rId15"/>
    <p:sldId id="363" r:id="rId16"/>
    <p:sldId id="364" r:id="rId17"/>
    <p:sldId id="365" r:id="rId18"/>
    <p:sldId id="272" r:id="rId19"/>
    <p:sldId id="273" r:id="rId20"/>
    <p:sldId id="274" r:id="rId21"/>
    <p:sldId id="275" r:id="rId22"/>
    <p:sldId id="276" r:id="rId23"/>
    <p:sldId id="277" r:id="rId24"/>
    <p:sldId id="279" r:id="rId25"/>
    <p:sldId id="280" r:id="rId26"/>
    <p:sldId id="281" r:id="rId27"/>
    <p:sldId id="282" r:id="rId28"/>
    <p:sldId id="283" r:id="rId29"/>
    <p:sldId id="284" r:id="rId30"/>
    <p:sldId id="285" r:id="rId31"/>
    <p:sldId id="287" r:id="rId32"/>
    <p:sldId id="367" r:id="rId33"/>
    <p:sldId id="288" r:id="rId34"/>
    <p:sldId id="289" r:id="rId35"/>
    <p:sldId id="290" r:id="rId36"/>
    <p:sldId id="292" r:id="rId37"/>
    <p:sldId id="293" r:id="rId38"/>
    <p:sldId id="297" r:id="rId39"/>
    <p:sldId id="298" r:id="rId40"/>
    <p:sldId id="300" r:id="rId41"/>
    <p:sldId id="301" r:id="rId42"/>
    <p:sldId id="302" r:id="rId43"/>
    <p:sldId id="306" r:id="rId44"/>
    <p:sldId id="307" r:id="rId45"/>
    <p:sldId id="308" r:id="rId46"/>
    <p:sldId id="309" r:id="rId47"/>
    <p:sldId id="310" r:id="rId48"/>
    <p:sldId id="311" r:id="rId49"/>
    <p:sldId id="313" r:id="rId50"/>
    <p:sldId id="318" r:id="rId51"/>
    <p:sldId id="319" r:id="rId52"/>
    <p:sldId id="376" r:id="rId53"/>
    <p:sldId id="373" r:id="rId54"/>
    <p:sldId id="371" r:id="rId55"/>
    <p:sldId id="320" r:id="rId56"/>
    <p:sldId id="321" r:id="rId57"/>
    <p:sldId id="322" r:id="rId58"/>
    <p:sldId id="323" r:id="rId59"/>
    <p:sldId id="325" r:id="rId60"/>
    <p:sldId id="327" r:id="rId61"/>
    <p:sldId id="375" r:id="rId62"/>
    <p:sldId id="333" r:id="rId63"/>
    <p:sldId id="334" r:id="rId64"/>
    <p:sldId id="335" r:id="rId65"/>
    <p:sldId id="336" r:id="rId66"/>
    <p:sldId id="342" r:id="rId67"/>
    <p:sldId id="354" r:id="rId68"/>
    <p:sldId id="355" r:id="rId69"/>
    <p:sldId id="374" r:id="rId70"/>
    <p:sldId id="356" r:id="rId71"/>
    <p:sldId id="357" r:id="rId72"/>
    <p:sldId id="358" r:id="rId7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0" d="100"/>
          <a:sy n="70" d="100"/>
        </p:scale>
        <p:origin x="-691" y="-5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C80BBD-2DC5-4EAF-8405-F9E66CE266FE}" type="datetimeFigureOut">
              <a:rPr lang="en-US" smtClean="0"/>
              <a:pPr/>
              <a:t>8/8/2012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2942F3-C527-435B-9408-42C9330C3DA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2942F3-C527-435B-9408-42C9330C3DA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Knowledge of the regulations allows travel trainers to</a:t>
            </a:r>
            <a:r>
              <a:rPr lang="en-US" baseline="0" dirty="0" smtClean="0"/>
              <a:t> p</a:t>
            </a:r>
            <a:r>
              <a:rPr lang="en-US" dirty="0" smtClean="0"/>
              <a:t>rovide more effective travel training,</a:t>
            </a:r>
            <a:r>
              <a:rPr lang="en-US" baseline="0" dirty="0" smtClean="0"/>
              <a:t> a</a:t>
            </a:r>
            <a:r>
              <a:rPr lang="en-US" dirty="0" smtClean="0"/>
              <a:t>ct as an advocate for your clients with the transit agencies,</a:t>
            </a:r>
            <a:r>
              <a:rPr lang="en-US" baseline="0" dirty="0" smtClean="0"/>
              <a:t> a</a:t>
            </a:r>
            <a:r>
              <a:rPr lang="en-US" dirty="0" smtClean="0"/>
              <a:t>ssist your clients in becoming better self-advocates,</a:t>
            </a:r>
            <a:r>
              <a:rPr lang="en-US" baseline="0" dirty="0" smtClean="0"/>
              <a:t> and p</a:t>
            </a:r>
            <a:r>
              <a:rPr lang="en-US" dirty="0" smtClean="0"/>
              <a:t>rovide more effective guidance to other community and disability organizations.</a:t>
            </a:r>
          </a:p>
          <a:p>
            <a:endParaRPr lang="en-US" dirty="0"/>
          </a:p>
        </p:txBody>
      </p:sp>
      <p:sp>
        <p:nvSpPr>
          <p:cNvPr id="4" name="Slide Number Placeholder 3"/>
          <p:cNvSpPr>
            <a:spLocks noGrp="1"/>
          </p:cNvSpPr>
          <p:nvPr>
            <p:ph type="sldNum" sz="quarter" idx="10"/>
          </p:nvPr>
        </p:nvSpPr>
        <p:spPr/>
        <p:txBody>
          <a:bodyPr/>
          <a:lstStyle/>
          <a:p>
            <a:fld id="{4D2942F3-C527-435B-9408-42C9330C3DA5}"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2942F3-C527-435B-9408-42C9330C3DA5}"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58"/>
            <a:r>
              <a:rPr lang="en-US" dirty="0" smtClean="0"/>
              <a:t>Move through quickly</a:t>
            </a:r>
          </a:p>
          <a:p>
            <a:endParaRPr lang="en-US" dirty="0"/>
          </a:p>
        </p:txBody>
      </p:sp>
      <p:sp>
        <p:nvSpPr>
          <p:cNvPr id="4" name="Slide Number Placeholder 3"/>
          <p:cNvSpPr>
            <a:spLocks noGrp="1"/>
          </p:cNvSpPr>
          <p:nvPr>
            <p:ph type="sldNum" sz="quarter" idx="10"/>
          </p:nvPr>
        </p:nvSpPr>
        <p:spPr/>
        <p:txBody>
          <a:bodyPr/>
          <a:lstStyle/>
          <a:p>
            <a:fld id="{846E4065-98F6-42E5-ADB6-7609CD335823}"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Emphasize. Paratransit is not a special transportation service for </a:t>
            </a:r>
            <a:r>
              <a:rPr lang="en-US" dirty="0" err="1" smtClean="0"/>
              <a:t>pwd</a:t>
            </a:r>
            <a:r>
              <a:rPr lang="en-US" baseline="0" dirty="0" smtClean="0"/>
              <a:t> that is designed to meet all their transportation needs.</a:t>
            </a:r>
            <a:endParaRPr lang="en-US" dirty="0"/>
          </a:p>
        </p:txBody>
      </p:sp>
      <p:sp>
        <p:nvSpPr>
          <p:cNvPr id="4" name="Slide Number Placeholder 3"/>
          <p:cNvSpPr>
            <a:spLocks noGrp="1"/>
          </p:cNvSpPr>
          <p:nvPr>
            <p:ph type="sldNum" sz="quarter" idx="10"/>
          </p:nvPr>
        </p:nvSpPr>
        <p:spPr/>
        <p:txBody>
          <a:bodyPr/>
          <a:lstStyle/>
          <a:p>
            <a:fld id="{01E49883-D236-4E7B-B66D-681E0F20B465}"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E49883-D236-4E7B-B66D-681E0F20B465}"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58"/>
            <a:endParaRPr lang="en-US" dirty="0" smtClean="0"/>
          </a:p>
          <a:p>
            <a:endParaRPr lang="en-US" dirty="0"/>
          </a:p>
        </p:txBody>
      </p:sp>
      <p:sp>
        <p:nvSpPr>
          <p:cNvPr id="4" name="Slide Number Placeholder 3"/>
          <p:cNvSpPr>
            <a:spLocks noGrp="1"/>
          </p:cNvSpPr>
          <p:nvPr>
            <p:ph type="sldNum" sz="quarter" idx="10"/>
          </p:nvPr>
        </p:nvSpPr>
        <p:spPr/>
        <p:txBody>
          <a:bodyPr/>
          <a:lstStyle/>
          <a:p>
            <a:fld id="{01E49883-D236-4E7B-B66D-681E0F20B465}"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58"/>
            <a:endParaRPr lang="en-US" dirty="0" smtClean="0"/>
          </a:p>
          <a:p>
            <a:endParaRPr lang="en-US" dirty="0"/>
          </a:p>
        </p:txBody>
      </p:sp>
      <p:sp>
        <p:nvSpPr>
          <p:cNvPr id="4" name="Slide Number Placeholder 3"/>
          <p:cNvSpPr>
            <a:spLocks noGrp="1"/>
          </p:cNvSpPr>
          <p:nvPr>
            <p:ph type="sldNum" sz="quarter" idx="10"/>
          </p:nvPr>
        </p:nvSpPr>
        <p:spPr/>
        <p:txBody>
          <a:bodyPr/>
          <a:lstStyle/>
          <a:p>
            <a:fld id="{846E4065-98F6-42E5-ADB6-7609CD335823}"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6E4065-98F6-42E5-ADB6-7609CD335823}"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6E4065-98F6-42E5-ADB6-7609CD335823}"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Mountain</a:t>
            </a:r>
            <a:r>
              <a:rPr lang="en-US" baseline="0" dirty="0" smtClean="0"/>
              <a:t> Metro in Colorado Springs has indicated they are seeing an annual increase of 10% in their paratransit costs and have also experienced significant cuts in service and routes.</a:t>
            </a:r>
            <a:endParaRPr lang="en-US" dirty="0"/>
          </a:p>
        </p:txBody>
      </p:sp>
      <p:sp>
        <p:nvSpPr>
          <p:cNvPr id="4" name="Slide Number Placeholder 3"/>
          <p:cNvSpPr>
            <a:spLocks noGrp="1"/>
          </p:cNvSpPr>
          <p:nvPr>
            <p:ph type="sldNum" sz="quarter" idx="10"/>
          </p:nvPr>
        </p:nvSpPr>
        <p:spPr/>
        <p:txBody>
          <a:bodyPr/>
          <a:lstStyle/>
          <a:p>
            <a:fld id="{846E4065-98F6-42E5-ADB6-7609CD335823}"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58"/>
            <a:r>
              <a:rPr lang="en-US" dirty="0" smtClean="0"/>
              <a:t>Move through quickly</a:t>
            </a:r>
          </a:p>
          <a:p>
            <a:endParaRPr lang="en-US" dirty="0"/>
          </a:p>
        </p:txBody>
      </p:sp>
      <p:sp>
        <p:nvSpPr>
          <p:cNvPr id="4" name="Slide Number Placeholder 3"/>
          <p:cNvSpPr>
            <a:spLocks noGrp="1"/>
          </p:cNvSpPr>
          <p:nvPr>
            <p:ph type="sldNum" sz="quarter" idx="10"/>
          </p:nvPr>
        </p:nvSpPr>
        <p:spPr/>
        <p:txBody>
          <a:bodyPr/>
          <a:lstStyle/>
          <a:p>
            <a:fld id="{6EA62A91-D807-477E-ABD1-88BABC7F529D}"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latin typeface="+mn-lt"/>
                <a:ea typeface="+mn-ea"/>
                <a:cs typeface="+mn-cs"/>
              </a:rPr>
              <a:t>§ 35.130 General prohibitions against discrimination</a:t>
            </a:r>
          </a:p>
          <a:p>
            <a:r>
              <a:rPr lang="en-US" sz="1200" b="0" i="0" kern="1200" dirty="0" smtClean="0">
                <a:solidFill>
                  <a:schemeClr val="tx1"/>
                </a:solidFill>
                <a:latin typeface="+mn-lt"/>
                <a:ea typeface="+mn-ea"/>
                <a:cs typeface="+mn-cs"/>
              </a:rPr>
              <a:t>(d) A public entity shall administer services, programs, and activities in the most integrated setting appropriate to the needs of qualified individuals with disabilities.</a:t>
            </a:r>
            <a:endParaRPr lang="en-US" dirty="0"/>
          </a:p>
        </p:txBody>
      </p:sp>
      <p:sp>
        <p:nvSpPr>
          <p:cNvPr id="4" name="Slide Number Placeholder 3"/>
          <p:cNvSpPr>
            <a:spLocks noGrp="1"/>
          </p:cNvSpPr>
          <p:nvPr>
            <p:ph type="sldNum" sz="quarter" idx="10"/>
          </p:nvPr>
        </p:nvSpPr>
        <p:spPr/>
        <p:txBody>
          <a:bodyPr/>
          <a:lstStyle/>
          <a:p>
            <a:fld id="{846E4065-98F6-42E5-ADB6-7609CD335823}"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a:solidFill>
                <a:srgbClr val="FF0000"/>
              </a:solidFill>
            </a:endParaRPr>
          </a:p>
        </p:txBody>
      </p:sp>
      <p:sp>
        <p:nvSpPr>
          <p:cNvPr id="4" name="Slide Number Placeholder 3"/>
          <p:cNvSpPr>
            <a:spLocks noGrp="1"/>
          </p:cNvSpPr>
          <p:nvPr>
            <p:ph type="sldNum" sz="quarter" idx="10"/>
          </p:nvPr>
        </p:nvSpPr>
        <p:spPr/>
        <p:txBody>
          <a:bodyPr/>
          <a:lstStyle/>
          <a:p>
            <a:fld id="{846E4065-98F6-42E5-ADB6-7609CD335823}"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barriers have you seen that are preventing your clients from riding fixed</a:t>
            </a:r>
            <a:r>
              <a:rPr lang="en-US" baseline="0" dirty="0" smtClean="0"/>
              <a:t> route?</a:t>
            </a:r>
            <a:endParaRPr lang="en-US" dirty="0"/>
          </a:p>
        </p:txBody>
      </p:sp>
      <p:sp>
        <p:nvSpPr>
          <p:cNvPr id="4" name="Slide Number Placeholder 3"/>
          <p:cNvSpPr>
            <a:spLocks noGrp="1"/>
          </p:cNvSpPr>
          <p:nvPr>
            <p:ph type="sldNum" sz="quarter" idx="10"/>
          </p:nvPr>
        </p:nvSpPr>
        <p:spPr/>
        <p:txBody>
          <a:bodyPr/>
          <a:lstStyle/>
          <a:p>
            <a:fld id="{846E4065-98F6-42E5-ADB6-7609CD335823}"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6E4065-98F6-42E5-ADB6-7609CD335823}"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6E4065-98F6-42E5-ADB6-7609CD335823}"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6E4065-98F6-42E5-ADB6-7609CD335823}"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6E4065-98F6-42E5-ADB6-7609CD335823}"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6E4065-98F6-42E5-ADB6-7609CD335823}"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6E4065-98F6-42E5-ADB6-7609CD335823}"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6E4065-98F6-42E5-ADB6-7609CD335823}"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58"/>
            <a:r>
              <a:rPr lang="en-US" dirty="0" smtClean="0"/>
              <a:t>Move through quickly</a:t>
            </a:r>
          </a:p>
          <a:p>
            <a:endParaRPr lang="en-US" dirty="0"/>
          </a:p>
        </p:txBody>
      </p:sp>
      <p:sp>
        <p:nvSpPr>
          <p:cNvPr id="4" name="Slide Number Placeholder 3"/>
          <p:cNvSpPr>
            <a:spLocks noGrp="1"/>
          </p:cNvSpPr>
          <p:nvPr>
            <p:ph type="sldNum" sz="quarter" idx="10"/>
          </p:nvPr>
        </p:nvSpPr>
        <p:spPr/>
        <p:txBody>
          <a:bodyPr/>
          <a:lstStyle/>
          <a:p>
            <a:fld id="{846E4065-98F6-42E5-ADB6-7609CD335823}"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6E4065-98F6-42E5-ADB6-7609CD335823}"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2942F3-C527-435B-9408-42C9330C3DA5}"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6E4065-98F6-42E5-ADB6-7609CD335823}"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6E4065-98F6-42E5-ADB6-7609CD335823}"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6E4065-98F6-42E5-ADB6-7609CD335823}"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6E4065-98F6-42E5-ADB6-7609CD335823}"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E49883-D236-4E7B-B66D-681E0F20B465}"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6E4065-98F6-42E5-ADB6-7609CD335823}"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846E4065-98F6-42E5-ADB6-7609CD335823}"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E49883-D236-4E7B-B66D-681E0F20B465}"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58"/>
            <a:r>
              <a:rPr lang="en-US" dirty="0" smtClean="0"/>
              <a:t>Move through quickly</a:t>
            </a:r>
          </a:p>
          <a:p>
            <a:endParaRPr lang="en-US" dirty="0"/>
          </a:p>
        </p:txBody>
      </p:sp>
      <p:sp>
        <p:nvSpPr>
          <p:cNvPr id="4" name="Slide Number Placeholder 3"/>
          <p:cNvSpPr>
            <a:spLocks noGrp="1"/>
          </p:cNvSpPr>
          <p:nvPr>
            <p:ph type="sldNum" sz="quarter" idx="10"/>
          </p:nvPr>
        </p:nvSpPr>
        <p:spPr/>
        <p:txBody>
          <a:bodyPr/>
          <a:lstStyle/>
          <a:p>
            <a:fld id="{846E4065-98F6-42E5-ADB6-7609CD335823}"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6E4065-98F6-42E5-ADB6-7609CD335823}"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6E4065-98F6-42E5-ADB6-7609CD335823}"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6E4065-98F6-42E5-ADB6-7609CD335823}" type="slidenum">
              <a:rPr lang="en-US" smtClean="0"/>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6E4065-98F6-42E5-ADB6-7609CD335823}" type="slidenum">
              <a:rPr lang="en-US" smtClean="0"/>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Cost-benefit analysis for travel training </a:t>
            </a:r>
            <a:r>
              <a:rPr lang="en-US" dirty="0" err="1" smtClean="0"/>
              <a:t>vs</a:t>
            </a:r>
            <a:r>
              <a:rPr lang="en-US" dirty="0" smtClean="0"/>
              <a:t> providing paratransit rides</a:t>
            </a:r>
            <a:endParaRPr lang="en-US" dirty="0"/>
          </a:p>
        </p:txBody>
      </p:sp>
      <p:sp>
        <p:nvSpPr>
          <p:cNvPr id="4" name="Slide Number Placeholder 3"/>
          <p:cNvSpPr>
            <a:spLocks noGrp="1"/>
          </p:cNvSpPr>
          <p:nvPr>
            <p:ph type="sldNum" sz="quarter" idx="10"/>
          </p:nvPr>
        </p:nvSpPr>
        <p:spPr/>
        <p:txBody>
          <a:bodyPr/>
          <a:lstStyle/>
          <a:p>
            <a:fld id="{846E4065-98F6-42E5-ADB6-7609CD335823}" type="slidenum">
              <a:rPr lang="en-US" smtClean="0"/>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6E4065-98F6-42E5-ADB6-7609CD335823}" type="slidenum">
              <a:rPr lang="en-US" smtClean="0"/>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6E4065-98F6-42E5-ADB6-7609CD335823}" type="slidenum">
              <a:rPr lang="en-US" smtClean="0"/>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E49883-D236-4E7B-B66D-681E0F20B465}" type="slidenum">
              <a:rPr lang="en-US" smtClean="0"/>
              <a:pPr/>
              <a:t>47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6E4065-98F6-42E5-ADB6-7609CD335823}" type="slidenum">
              <a:rPr lang="en-US" smtClean="0"/>
              <a:pPr/>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6E4065-98F6-42E5-ADB6-7609CD335823}" type="slidenum">
              <a:rPr lang="en-US" smtClean="0"/>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58"/>
            <a:r>
              <a:rPr lang="en-US" dirty="0" smtClean="0"/>
              <a:t>Move through quickly</a:t>
            </a:r>
          </a:p>
          <a:p>
            <a:endParaRPr lang="en-US" dirty="0"/>
          </a:p>
        </p:txBody>
      </p:sp>
      <p:sp>
        <p:nvSpPr>
          <p:cNvPr id="4" name="Slide Number Placeholder 3"/>
          <p:cNvSpPr>
            <a:spLocks noGrp="1"/>
          </p:cNvSpPr>
          <p:nvPr>
            <p:ph type="sldNum" sz="quarter" idx="10"/>
          </p:nvPr>
        </p:nvSpPr>
        <p:spPr/>
        <p:txBody>
          <a:bodyPr/>
          <a:lstStyle/>
          <a:p>
            <a:fld id="{94FDF006-1161-4077-BEFB-5484764C91EA}" type="slidenum">
              <a:rPr lang="en-US" smtClean="0"/>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6E4065-98F6-42E5-ADB6-7609CD335823}" type="slidenum">
              <a:rPr lang="en-US" smtClean="0"/>
              <a:pPr/>
              <a:t>50</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6E4065-98F6-42E5-ADB6-7609CD335823}" type="slidenum">
              <a:rPr lang="en-US" smtClean="0"/>
              <a:pPr/>
              <a:t>52</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E49883-D236-4E7B-B66D-681E0F20B465}" type="slidenum">
              <a:rPr lang="en-US" smtClean="0"/>
              <a:pPr/>
              <a:t>53</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E49883-D236-4E7B-B66D-681E0F20B465}" type="slidenum">
              <a:rPr lang="en-US" smtClean="0"/>
              <a:pPr/>
              <a:t>54</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6E4065-98F6-42E5-ADB6-7609CD335823}" type="slidenum">
              <a:rPr lang="en-US" smtClean="0"/>
              <a:pPr/>
              <a:t>55</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6E4065-98F6-42E5-ADB6-7609CD335823}" type="slidenum">
              <a:rPr lang="en-US" smtClean="0"/>
              <a:pPr/>
              <a:t>56</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6E4065-98F6-42E5-ADB6-7609CD335823}" type="slidenum">
              <a:rPr lang="en-US" smtClean="0"/>
              <a:pPr/>
              <a:t>57</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6E4065-98F6-42E5-ADB6-7609CD335823}" type="slidenum">
              <a:rPr lang="en-US" smtClean="0"/>
              <a:pPr/>
              <a:t>58</a:t>
            </a:fld>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a:t>
            </a:r>
            <a:r>
              <a:rPr lang="en-US" baseline="0" dirty="0" smtClean="0"/>
              <a:t> can travel trainers participate in removing barriers in public rights-of-way?</a:t>
            </a:r>
            <a:endParaRPr lang="en-US" dirty="0"/>
          </a:p>
        </p:txBody>
      </p:sp>
      <p:sp>
        <p:nvSpPr>
          <p:cNvPr id="4" name="Slide Number Placeholder 3"/>
          <p:cNvSpPr>
            <a:spLocks noGrp="1"/>
          </p:cNvSpPr>
          <p:nvPr>
            <p:ph type="sldNum" sz="quarter" idx="10"/>
          </p:nvPr>
        </p:nvSpPr>
        <p:spPr/>
        <p:txBody>
          <a:bodyPr/>
          <a:lstStyle/>
          <a:p>
            <a:fld id="{846E4065-98F6-42E5-ADB6-7609CD335823}" type="slidenum">
              <a:rPr lang="en-US" smtClean="0"/>
              <a:pPr/>
              <a:t>59</a:t>
            </a:fld>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2942F3-C527-435B-9408-42C9330C3DA5}" type="slidenum">
              <a:rPr lang="en-US" smtClean="0"/>
              <a:pPr/>
              <a:t>60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58"/>
            <a:r>
              <a:rPr lang="en-US" dirty="0" smtClean="0"/>
              <a:t>Move through quickly</a:t>
            </a:r>
          </a:p>
          <a:p>
            <a:endParaRPr lang="en-US" dirty="0"/>
          </a:p>
        </p:txBody>
      </p:sp>
      <p:sp>
        <p:nvSpPr>
          <p:cNvPr id="4" name="Slide Number Placeholder 3"/>
          <p:cNvSpPr>
            <a:spLocks noGrp="1"/>
          </p:cNvSpPr>
          <p:nvPr>
            <p:ph type="sldNum" sz="quarter" idx="10"/>
          </p:nvPr>
        </p:nvSpPr>
        <p:spPr/>
        <p:txBody>
          <a:bodyPr/>
          <a:lstStyle/>
          <a:p>
            <a:fld id="{94FDF006-1161-4077-BEFB-5484764C91EA}" type="slidenum">
              <a:rPr lang="en-US" smtClean="0"/>
              <a:pPr/>
              <a:t>6</a:t>
            </a:fld>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Are there incentives for bus drivers to call out stops? What happens when</a:t>
            </a:r>
            <a:r>
              <a:rPr lang="en-US" baseline="0" dirty="0" smtClean="0"/>
              <a:t> they don’t?</a:t>
            </a:r>
            <a:endParaRPr lang="en-US" dirty="0"/>
          </a:p>
        </p:txBody>
      </p:sp>
      <p:sp>
        <p:nvSpPr>
          <p:cNvPr id="4" name="Slide Number Placeholder 3"/>
          <p:cNvSpPr>
            <a:spLocks noGrp="1"/>
          </p:cNvSpPr>
          <p:nvPr>
            <p:ph type="sldNum" sz="quarter" idx="10"/>
          </p:nvPr>
        </p:nvSpPr>
        <p:spPr/>
        <p:txBody>
          <a:bodyPr/>
          <a:lstStyle/>
          <a:p>
            <a:fld id="{846E4065-98F6-42E5-ADB6-7609CD335823}" type="slidenum">
              <a:rPr lang="en-US" smtClean="0"/>
              <a:pPr/>
              <a:t>61</a:t>
            </a:fld>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6E4065-98F6-42E5-ADB6-7609CD335823}" type="slidenum">
              <a:rPr lang="en-US" smtClean="0"/>
              <a:pPr/>
              <a:t>62</a:t>
            </a:fld>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6E4065-98F6-42E5-ADB6-7609CD335823}" type="slidenum">
              <a:rPr lang="en-US" smtClean="0"/>
              <a:pPr/>
              <a:t>63</a:t>
            </a:fld>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Does or could your community improve access to fixed route transit</a:t>
            </a:r>
            <a:r>
              <a:rPr lang="en-US" b="1" baseline="0" dirty="0" smtClean="0"/>
              <a:t> with flexibility?</a:t>
            </a:r>
            <a:endParaRPr lang="en-US" b="1" dirty="0"/>
          </a:p>
        </p:txBody>
      </p:sp>
      <p:sp>
        <p:nvSpPr>
          <p:cNvPr id="4" name="Slide Number Placeholder 3"/>
          <p:cNvSpPr>
            <a:spLocks noGrp="1"/>
          </p:cNvSpPr>
          <p:nvPr>
            <p:ph type="sldNum" sz="quarter" idx="10"/>
          </p:nvPr>
        </p:nvSpPr>
        <p:spPr/>
        <p:txBody>
          <a:bodyPr/>
          <a:lstStyle/>
          <a:p>
            <a:fld id="{846E4065-98F6-42E5-ADB6-7609CD335823}" type="slidenum">
              <a:rPr lang="en-US" smtClean="0"/>
              <a:pPr/>
              <a:t>64</a:t>
            </a:fld>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6E4065-98F6-42E5-ADB6-7609CD335823}" type="slidenum">
              <a:rPr lang="en-US" smtClean="0"/>
              <a:pPr/>
              <a:t>65</a:t>
            </a:fld>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6E4065-98F6-42E5-ADB6-7609CD335823}" type="slidenum">
              <a:rPr lang="en-US" smtClean="0"/>
              <a:pPr/>
              <a:t>66</a:t>
            </a:fld>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6E4065-98F6-42E5-ADB6-7609CD335823}" type="slidenum">
              <a:rPr lang="en-US" smtClean="0"/>
              <a:pPr/>
              <a:t>67</a:t>
            </a:fld>
            <a:endParaRPr 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2942F3-C527-435B-9408-42C9330C3DA5}" type="slidenum">
              <a:rPr lang="en-US" smtClean="0"/>
              <a:pPr/>
              <a:t>68</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6E4065-98F6-42E5-ADB6-7609CD335823}" type="slidenum">
              <a:rPr lang="en-US" smtClean="0"/>
              <a:pPr/>
              <a:t>69</a:t>
            </a:fld>
            <a:endParaRPr 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6E4065-98F6-42E5-ADB6-7609CD335823}" type="slidenum">
              <a:rPr lang="en-US" smtClean="0"/>
              <a:pPr/>
              <a:t>70</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58"/>
            <a:r>
              <a:rPr lang="en-US" dirty="0" smtClean="0"/>
              <a:t>Move through quickly</a:t>
            </a:r>
          </a:p>
          <a:p>
            <a:endParaRPr lang="en-US" dirty="0"/>
          </a:p>
        </p:txBody>
      </p:sp>
      <p:sp>
        <p:nvSpPr>
          <p:cNvPr id="4" name="Slide Number Placeholder 3"/>
          <p:cNvSpPr>
            <a:spLocks noGrp="1"/>
          </p:cNvSpPr>
          <p:nvPr>
            <p:ph type="sldNum" sz="quarter" idx="10"/>
          </p:nvPr>
        </p:nvSpPr>
        <p:spPr/>
        <p:txBody>
          <a:bodyPr/>
          <a:lstStyle/>
          <a:p>
            <a:fld id="{5735BDA4-158C-4EF1-B5EF-896E99E62A94}" type="slidenum">
              <a:rPr lang="en-US" smtClean="0"/>
              <a:pPr/>
              <a:t>7</a:t>
            </a:fld>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6E4065-98F6-42E5-ADB6-7609CD335823}" type="slidenum">
              <a:rPr lang="en-US" smtClean="0"/>
              <a:pPr/>
              <a:t>71</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Move through quickly</a:t>
            </a:r>
            <a:endParaRPr lang="en-US" dirty="0"/>
          </a:p>
        </p:txBody>
      </p:sp>
      <p:sp>
        <p:nvSpPr>
          <p:cNvPr id="4" name="Slide Number Placeholder 3"/>
          <p:cNvSpPr>
            <a:spLocks noGrp="1"/>
          </p:cNvSpPr>
          <p:nvPr>
            <p:ph type="sldNum" sz="quarter" idx="10"/>
          </p:nvPr>
        </p:nvSpPr>
        <p:spPr/>
        <p:txBody>
          <a:bodyPr/>
          <a:lstStyle/>
          <a:p>
            <a:fld id="{94FDF006-1161-4077-BEFB-5484764C91EA}"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a:t>
            </a:r>
            <a:r>
              <a:rPr lang="en-US" baseline="0" dirty="0" smtClean="0"/>
              <a:t> type of organization do you represent?  Transit agency? ILC? Disability specific organization? Senior organization? School district?</a:t>
            </a:r>
            <a:endParaRPr lang="en-US" dirty="0"/>
          </a:p>
        </p:txBody>
      </p:sp>
      <p:sp>
        <p:nvSpPr>
          <p:cNvPr id="4" name="Slide Number Placeholder 3"/>
          <p:cNvSpPr>
            <a:spLocks noGrp="1"/>
          </p:cNvSpPr>
          <p:nvPr>
            <p:ph type="sldNum" sz="quarter" idx="10"/>
          </p:nvPr>
        </p:nvSpPr>
        <p:spPr/>
        <p:txBody>
          <a:bodyPr/>
          <a:lstStyle/>
          <a:p>
            <a:fld id="{4D2942F3-C527-435B-9408-42C9330C3DA5}"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userDrawn="1">
            <p:ph type="title"/>
          </p:nvPr>
        </p:nvSpPr>
        <p:spPr>
          <a:xfrm>
            <a:off x="457200" y="274638"/>
            <a:ext cx="8229600" cy="1143000"/>
          </a:xfrm>
          <a:prstGeom prst="rect">
            <a:avLst/>
          </a:prstGeom>
        </p:spPr>
        <p:txBody>
          <a:bodyPr/>
          <a:lstStyle/>
          <a:p>
            <a:endParaRPr lang="en-US" dirty="0"/>
          </a:p>
        </p:txBody>
      </p:sp>
      <p:sp>
        <p:nvSpPr>
          <p:cNvPr id="3" name="Content Placeholder 2"/>
          <p:cNvSpPr>
            <a:spLocks noGrp="1"/>
          </p:cNvSpPr>
          <p:nvPr userDrawn="1">
            <p:ph idx="1"/>
          </p:nvPr>
        </p:nvSpPr>
        <p:spPr>
          <a:xfrm>
            <a:off x="457200" y="1600200"/>
            <a:ext cx="8229600" cy="4525963"/>
          </a:xfrm>
          <a:prstGeom prst="rect">
            <a:avLst/>
          </a:prstGeo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6.gif"/><Relationship Id="rId3" Type="http://schemas.openxmlformats.org/officeDocument/2006/relationships/image" Target="../media/image1.pdf"/><Relationship Id="rId7" Type="http://schemas.openxmlformats.org/officeDocument/2006/relationships/image" Target="../media/image3.pdf"/><Relationship Id="rId12"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5.pdf"/><Relationship Id="rId5" Type="http://schemas.openxmlformats.org/officeDocument/2006/relationships/image" Target="../media/image2.pdf"/><Relationship Id="rId10" Type="http://schemas.openxmlformats.org/officeDocument/2006/relationships/image" Target="../media/image4.png"/><Relationship Id="rId4" Type="http://schemas.openxmlformats.org/officeDocument/2006/relationships/image" Target="../media/image1.png"/><Relationship Id="rId9" Type="http://schemas.openxmlformats.org/officeDocument/2006/relationships/image" Target="../media/image4.pdf"/><Relationship Id="rId14" Type="http://schemas.openxmlformats.org/officeDocument/2006/relationships/image" Target="../media/image7.gi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5.pdf"/><Relationship Id="rId7" Type="http://schemas.openxmlformats.org/officeDocument/2006/relationships/image" Target="../media/image1.pdf"/><Relationship Id="rId12" Type="http://schemas.openxmlformats.org/officeDocument/2006/relationships/image" Target="../media/image4.png"/><Relationship Id="rId2" Type="http://schemas.openxmlformats.org/officeDocument/2006/relationships/theme" Target="../theme/theme2.xml"/><Relationship Id="rId16" Type="http://schemas.openxmlformats.org/officeDocument/2006/relationships/image" Target="../media/image8.gif"/><Relationship Id="rId1" Type="http://schemas.openxmlformats.org/officeDocument/2006/relationships/slideLayout" Target="../slideLayouts/slideLayout2.xml"/><Relationship Id="rId11" Type="http://schemas.openxmlformats.org/officeDocument/2006/relationships/image" Target="../media/image4.pdf"/><Relationship Id="rId5" Type="http://schemas.openxmlformats.org/officeDocument/2006/relationships/image" Target="../media/image2.png"/><Relationship Id="rId15" Type="http://schemas.openxmlformats.org/officeDocument/2006/relationships/image" Target="../media/image6.gif"/><Relationship Id="rId10" Type="http://schemas.openxmlformats.org/officeDocument/2006/relationships/image" Target="../media/image3.png"/><Relationship Id="rId4" Type="http://schemas.openxmlformats.org/officeDocument/2006/relationships/image" Target="../media/image2.pdf"/><Relationship Id="rId9" Type="http://schemas.openxmlformats.org/officeDocument/2006/relationships/image" Target="../media/image3.pdf"/><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p:cNvPicPr>
            <a:picLocks noChangeAspect="1" noChangeArrowheads="1"/>
          </p:cNvPicPr>
          <p:nvPr userDrawn="1"/>
        </p:nvPicPr>
        <mc:AlternateContent xmlns:mc="http://schemas.openxmlformats.org/markup-compatibility/2006">
          <mc:Choice xmlns:ma="http://schemas.microsoft.com/office/mac/drawingml/2008/main" xmlns:mv="urn:schemas-microsoft-com:mac:vml" xmlns="" Requires="ma">
            <p:blipFill>
              <a:blip r:embed="rId3"/>
              <a:srcRect/>
              <a:stretch>
                <a:fillRect/>
              </a:stretch>
            </p:blipFill>
          </mc:Choice>
          <mc:Fallback>
            <p:blipFill>
              <a:blip r:embed="rId4"/>
              <a:srcRect/>
              <a:stretch>
                <a:fillRect/>
              </a:stretch>
            </p:blipFill>
          </mc:Fallback>
        </mc:AlternateContent>
        <p:spPr bwMode="auto">
          <a:xfrm>
            <a:off x="0" y="1"/>
            <a:ext cx="9144000" cy="6858000"/>
          </a:xfrm>
          <a:prstGeom prst="rect">
            <a:avLst/>
          </a:prstGeom>
          <a:noFill/>
          <a:ln w="9525">
            <a:noFill/>
            <a:miter lim="800000"/>
            <a:headEnd/>
            <a:tailEnd/>
          </a:ln>
          <a:effectLst/>
        </p:spPr>
      </p:pic>
      <p:pic>
        <p:nvPicPr>
          <p:cNvPr id="8" name="Picture 3"/>
          <p:cNvPicPr>
            <a:picLocks noChangeAspect="1" noChangeArrowheads="1"/>
          </p:cNvPicPr>
          <p:nvPr userDrawn="1"/>
        </p:nvPicPr>
        <mc:AlternateContent xmlns:mc="http://schemas.openxmlformats.org/markup-compatibility/2006">
          <mc:Choice xmlns:ma="http://schemas.microsoft.com/office/mac/drawingml/2008/main" xmlns:mv="urn:schemas-microsoft-com:mac:vml" xmlns="" Requires="ma">
            <p:blipFill>
              <a:blip r:embed="rId5"/>
              <a:srcRect/>
              <a:stretch>
                <a:fillRect/>
              </a:stretch>
            </p:blipFill>
          </mc:Choice>
          <mc:Fallback>
            <p:blipFill>
              <a:blip r:embed="rId6"/>
              <a:srcRect/>
              <a:stretch>
                <a:fillRect/>
              </a:stretch>
            </p:blipFill>
          </mc:Fallback>
        </mc:AlternateContent>
        <p:spPr bwMode="auto">
          <a:xfrm>
            <a:off x="-2257154" y="-6939225"/>
            <a:ext cx="21886951" cy="20158867"/>
          </a:xfrm>
          <a:prstGeom prst="rect">
            <a:avLst/>
          </a:prstGeom>
          <a:noFill/>
          <a:ln w="9525">
            <a:noFill/>
            <a:miter lim="800000"/>
            <a:headEnd/>
            <a:tailEnd/>
          </a:ln>
          <a:effectLst/>
        </p:spPr>
      </p:pic>
      <p:pic>
        <p:nvPicPr>
          <p:cNvPr id="10" name="Picture 2"/>
          <p:cNvPicPr>
            <a:picLocks noChangeAspect="1" noChangeArrowheads="1"/>
          </p:cNvPicPr>
          <p:nvPr/>
        </p:nvPicPr>
        <mc:AlternateContent xmlns:mc="http://schemas.openxmlformats.org/markup-compatibility/2006">
          <mc:Choice xmlns:ma="http://schemas.microsoft.com/office/mac/drawingml/2008/main" xmlns:mv="urn:schemas-microsoft-com:mac:vml" xmlns="" Requires="ma">
            <p:blipFill>
              <a:blip r:embed="rId7"/>
              <a:srcRect/>
              <a:stretch>
                <a:fillRect/>
              </a:stretch>
            </p:blipFill>
          </mc:Choice>
          <mc:Fallback>
            <p:blipFill>
              <a:blip r:embed="rId8"/>
              <a:srcRect/>
              <a:stretch>
                <a:fillRect/>
              </a:stretch>
            </p:blipFill>
          </mc:Fallback>
        </mc:AlternateContent>
        <p:spPr bwMode="auto">
          <a:xfrm>
            <a:off x="0" y="6324595"/>
            <a:ext cx="8322733" cy="546950"/>
          </a:xfrm>
          <a:prstGeom prst="rect">
            <a:avLst/>
          </a:prstGeom>
          <a:noFill/>
          <a:ln w="9525">
            <a:noFill/>
            <a:miter lim="800000"/>
            <a:headEnd/>
            <a:tailEnd/>
          </a:ln>
          <a:effectLst/>
        </p:spPr>
      </p:pic>
      <p:pic>
        <p:nvPicPr>
          <p:cNvPr id="11" name="Picture 3"/>
          <p:cNvPicPr>
            <a:picLocks noChangeAspect="1" noChangeArrowheads="1"/>
          </p:cNvPicPr>
          <p:nvPr/>
        </p:nvPicPr>
        <mc:AlternateContent xmlns:mc="http://schemas.openxmlformats.org/markup-compatibility/2006">
          <mc:Choice xmlns:ma="http://schemas.microsoft.com/office/mac/drawingml/2008/main" xmlns:mv="urn:schemas-microsoft-com:mac:vml" xmlns="" Requires="ma">
            <p:blipFill>
              <a:blip r:embed="rId9"/>
              <a:srcRect/>
              <a:stretch>
                <a:fillRect/>
              </a:stretch>
            </p:blipFill>
          </mc:Choice>
          <mc:Fallback>
            <p:blipFill>
              <a:blip r:embed="rId10"/>
              <a:srcRect/>
              <a:stretch>
                <a:fillRect/>
              </a:stretch>
            </p:blipFill>
          </mc:Fallback>
        </mc:AlternateContent>
        <p:spPr bwMode="auto">
          <a:xfrm>
            <a:off x="8275638" y="6324594"/>
            <a:ext cx="876828" cy="551181"/>
          </a:xfrm>
          <a:prstGeom prst="rect">
            <a:avLst/>
          </a:prstGeom>
          <a:noFill/>
          <a:ln w="9525">
            <a:noFill/>
            <a:miter lim="800000"/>
            <a:headEnd/>
            <a:tailEnd/>
          </a:ln>
          <a:effectLst/>
        </p:spPr>
      </p:pic>
      <p:pic>
        <p:nvPicPr>
          <p:cNvPr id="12" name="Picture 5"/>
          <p:cNvPicPr>
            <a:picLocks noChangeAspect="1" noChangeArrowheads="1"/>
          </p:cNvPicPr>
          <p:nvPr/>
        </p:nvPicPr>
        <mc:AlternateContent xmlns:mc="http://schemas.openxmlformats.org/markup-compatibility/2006">
          <mc:Choice xmlns:ma="http://schemas.microsoft.com/office/mac/drawingml/2008/main" xmlns:mv="urn:schemas-microsoft-com:mac:vml" xmlns="" Requires="ma">
            <p:blipFill>
              <a:blip r:embed="rId11"/>
              <a:srcRect/>
              <a:stretch>
                <a:fillRect/>
              </a:stretch>
            </p:blipFill>
          </mc:Choice>
          <mc:Fallback>
            <p:blipFill>
              <a:blip r:embed="rId12"/>
              <a:srcRect/>
              <a:stretch>
                <a:fillRect/>
              </a:stretch>
            </p:blipFill>
          </mc:Fallback>
        </mc:AlternateContent>
        <p:spPr bwMode="auto">
          <a:xfrm>
            <a:off x="-1" y="6293644"/>
            <a:ext cx="9152467" cy="45719"/>
          </a:xfrm>
          <a:prstGeom prst="rect">
            <a:avLst/>
          </a:prstGeom>
          <a:noFill/>
          <a:ln w="9525">
            <a:noFill/>
            <a:miter lim="800000"/>
            <a:headEnd/>
            <a:tailEnd/>
          </a:ln>
          <a:effectLst/>
        </p:spPr>
      </p:pic>
      <p:pic>
        <p:nvPicPr>
          <p:cNvPr id="13" name="Picture 12" descr="RM_ADA.gif"/>
          <p:cNvPicPr>
            <a:picLocks noChangeAspect="1"/>
          </p:cNvPicPr>
          <p:nvPr userDrawn="1"/>
        </p:nvPicPr>
        <p:blipFill>
          <a:blip r:embed="rId13"/>
          <a:stretch>
            <a:fillRect/>
          </a:stretch>
        </p:blipFill>
        <p:spPr>
          <a:xfrm>
            <a:off x="1824222" y="706237"/>
            <a:ext cx="5457083" cy="2130088"/>
          </a:xfrm>
          <a:prstGeom prst="rect">
            <a:avLst/>
          </a:prstGeom>
        </p:spPr>
      </p:pic>
      <p:grpSp>
        <p:nvGrpSpPr>
          <p:cNvPr id="14" name="Group 13"/>
          <p:cNvGrpSpPr/>
          <p:nvPr userDrawn="1"/>
        </p:nvGrpSpPr>
        <p:grpSpPr>
          <a:xfrm>
            <a:off x="5814237" y="5403627"/>
            <a:ext cx="2461401" cy="735871"/>
            <a:chOff x="3200220" y="4849629"/>
            <a:chExt cx="2614017" cy="781498"/>
          </a:xfrm>
        </p:grpSpPr>
        <p:sp>
          <p:nvSpPr>
            <p:cNvPr id="15" name="TextBox 14"/>
            <p:cNvSpPr txBox="1"/>
            <p:nvPr/>
          </p:nvSpPr>
          <p:spPr>
            <a:xfrm>
              <a:off x="3200220" y="5240379"/>
              <a:ext cx="1467068" cy="294174"/>
            </a:xfrm>
            <a:prstGeom prst="rect">
              <a:avLst/>
            </a:prstGeom>
            <a:noFill/>
          </p:spPr>
          <p:txBody>
            <a:bodyPr wrap="square" rtlCol="0">
              <a:spAutoFit/>
            </a:bodyPr>
            <a:lstStyle/>
            <a:p>
              <a:r>
                <a:rPr lang="en-US" sz="1200" dirty="0" smtClean="0"/>
                <a:t>OPERATED BY</a:t>
              </a:r>
              <a:endParaRPr lang="en-US" sz="1200" dirty="0"/>
            </a:p>
          </p:txBody>
        </p:sp>
        <p:pic>
          <p:nvPicPr>
            <p:cNvPr id="16" name="Picture 15" descr="MTC.gif"/>
            <p:cNvPicPr>
              <a:picLocks noChangeAspect="1"/>
            </p:cNvPicPr>
            <p:nvPr/>
          </p:nvPicPr>
          <p:blipFill>
            <a:blip r:embed="rId14"/>
            <a:stretch>
              <a:fillRect/>
            </a:stretch>
          </p:blipFill>
          <p:spPr>
            <a:xfrm>
              <a:off x="4270942" y="4849629"/>
              <a:ext cx="1543295" cy="781498"/>
            </a:xfrm>
            <a:prstGeom prst="rect">
              <a:avLst/>
            </a:prstGeom>
          </p:spPr>
        </p:pic>
      </p:grpSp>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3"/>
          <p:cNvPicPr>
            <a:picLocks noChangeAspect="1" noChangeArrowheads="1"/>
          </p:cNvPicPr>
          <p:nvPr userDrawn="1"/>
        </p:nvPicPr>
        <mc:AlternateContent xmlns:mc="http://schemas.openxmlformats.org/markup-compatibility/2006">
          <mc:Choice xmlns:ma="http://schemas.microsoft.com/office/mac/drawingml/2008/main" xmlns:mv="urn:schemas-microsoft-com:mac:vml" xmlns="" Requires="ma">
            <p:blipFill>
              <a:blip r:embed="rId4"/>
              <a:srcRect/>
              <a:stretch>
                <a:fillRect/>
              </a:stretch>
            </p:blipFill>
          </mc:Choice>
          <mc:Fallback>
            <p:blipFill>
              <a:blip r:embed="rId5"/>
              <a:srcRect/>
              <a:stretch>
                <a:fillRect/>
              </a:stretch>
            </p:blipFill>
          </mc:Fallback>
        </mc:AlternateContent>
        <p:spPr bwMode="auto">
          <a:xfrm>
            <a:off x="-2257154" y="-6939225"/>
            <a:ext cx="21886951" cy="20158867"/>
          </a:xfrm>
          <a:prstGeom prst="rect">
            <a:avLst/>
          </a:prstGeom>
          <a:noFill/>
          <a:ln w="9525">
            <a:noFill/>
            <a:miter lim="800000"/>
            <a:headEnd/>
            <a:tailEnd/>
          </a:ln>
          <a:effectLst/>
        </p:spPr>
      </p:pic>
      <p:pic>
        <p:nvPicPr>
          <p:cNvPr id="7" name="Picture 2"/>
          <p:cNvPicPr>
            <a:picLocks noChangeAspect="1" noChangeArrowheads="1"/>
          </p:cNvPicPr>
          <p:nvPr userDrawn="1"/>
        </p:nvPicPr>
        <mc:AlternateContent xmlns:mc="http://schemas.openxmlformats.org/markup-compatibility/2006">
          <mc:Choice xmlns:ma="http://schemas.microsoft.com/office/mac/drawingml/2008/main" xmlns:mv="urn:schemas-microsoft-com:mac:vml" xmlns="" Requires="ma">
            <p:blipFill>
              <a:blip r:embed="rId7"/>
              <a:srcRect/>
              <a:stretch>
                <a:fillRect/>
              </a:stretch>
            </p:blipFill>
          </mc:Choice>
          <mc:Fallback>
            <p:blipFill>
              <a:blip r:embed="rId8"/>
              <a:srcRect/>
              <a:stretch>
                <a:fillRect/>
              </a:stretch>
            </p:blipFill>
          </mc:Fallback>
        </mc:AlternateContent>
        <p:spPr bwMode="auto">
          <a:xfrm>
            <a:off x="0" y="1"/>
            <a:ext cx="9144000" cy="6858000"/>
          </a:xfrm>
          <a:prstGeom prst="rect">
            <a:avLst/>
          </a:prstGeom>
          <a:noFill/>
          <a:ln w="9525">
            <a:noFill/>
            <a:miter lim="800000"/>
            <a:headEnd/>
            <a:tailEnd/>
          </a:ln>
          <a:effectLst/>
        </p:spPr>
      </p:pic>
      <p:pic>
        <p:nvPicPr>
          <p:cNvPr id="10" name="Picture 2"/>
          <p:cNvPicPr>
            <a:picLocks noChangeAspect="1" noChangeArrowheads="1"/>
          </p:cNvPicPr>
          <p:nvPr/>
        </p:nvPicPr>
        <mc:AlternateContent xmlns:mc="http://schemas.openxmlformats.org/markup-compatibility/2006">
          <mc:Choice xmlns:ma="http://schemas.microsoft.com/office/mac/drawingml/2008/main" xmlns:mv="urn:schemas-microsoft-com:mac:vml" xmlns="" Requires="ma">
            <p:blipFill>
              <a:blip r:embed="rId9"/>
              <a:srcRect/>
              <a:stretch>
                <a:fillRect/>
              </a:stretch>
            </p:blipFill>
          </mc:Choice>
          <mc:Fallback>
            <p:blipFill>
              <a:blip r:embed="rId10"/>
              <a:srcRect/>
              <a:stretch>
                <a:fillRect/>
              </a:stretch>
            </p:blipFill>
          </mc:Fallback>
        </mc:AlternateContent>
        <p:spPr bwMode="auto">
          <a:xfrm>
            <a:off x="0" y="6324595"/>
            <a:ext cx="8322733" cy="546950"/>
          </a:xfrm>
          <a:prstGeom prst="rect">
            <a:avLst/>
          </a:prstGeom>
          <a:noFill/>
          <a:ln w="9525">
            <a:noFill/>
            <a:miter lim="800000"/>
            <a:headEnd/>
            <a:tailEnd/>
          </a:ln>
          <a:effectLst/>
        </p:spPr>
      </p:pic>
      <p:pic>
        <p:nvPicPr>
          <p:cNvPr id="11" name="Picture 3"/>
          <p:cNvPicPr>
            <a:picLocks noChangeAspect="1" noChangeArrowheads="1"/>
          </p:cNvPicPr>
          <p:nvPr/>
        </p:nvPicPr>
        <mc:AlternateContent xmlns:mc="http://schemas.openxmlformats.org/markup-compatibility/2006">
          <mc:Choice xmlns:ma="http://schemas.microsoft.com/office/mac/drawingml/2008/main" xmlns:mv="urn:schemas-microsoft-com:mac:vml" xmlns="" Requires="ma">
            <p:blipFill>
              <a:blip r:embed="rId11"/>
              <a:srcRect/>
              <a:stretch>
                <a:fillRect/>
              </a:stretch>
            </p:blipFill>
          </mc:Choice>
          <mc:Fallback>
            <p:blipFill>
              <a:blip r:embed="rId12"/>
              <a:srcRect/>
              <a:stretch>
                <a:fillRect/>
              </a:stretch>
            </p:blipFill>
          </mc:Fallback>
        </mc:AlternateContent>
        <p:spPr bwMode="auto">
          <a:xfrm>
            <a:off x="8275638" y="6324594"/>
            <a:ext cx="876828" cy="551181"/>
          </a:xfrm>
          <a:prstGeom prst="rect">
            <a:avLst/>
          </a:prstGeom>
          <a:noFill/>
          <a:ln w="9525">
            <a:noFill/>
            <a:miter lim="800000"/>
            <a:headEnd/>
            <a:tailEnd/>
          </a:ln>
          <a:effectLst/>
        </p:spPr>
      </p:pic>
      <p:pic>
        <p:nvPicPr>
          <p:cNvPr id="12" name="Picture 5"/>
          <p:cNvPicPr>
            <a:picLocks noChangeAspect="1" noChangeArrowheads="1"/>
          </p:cNvPicPr>
          <p:nvPr/>
        </p:nvPicPr>
        <mc:AlternateContent xmlns:mc="http://schemas.openxmlformats.org/markup-compatibility/2006">
          <mc:Choice xmlns:ma="http://schemas.microsoft.com/office/mac/drawingml/2008/main" xmlns:mv="urn:schemas-microsoft-com:mac:vml" xmlns="" Requires="ma">
            <p:blipFill>
              <a:blip r:embed="rId13"/>
              <a:srcRect/>
              <a:stretch>
                <a:fillRect/>
              </a:stretch>
            </p:blipFill>
          </mc:Choice>
          <mc:Fallback>
            <p:blipFill>
              <a:blip r:embed="rId14"/>
              <a:srcRect/>
              <a:stretch>
                <a:fillRect/>
              </a:stretch>
            </p:blipFill>
          </mc:Fallback>
        </mc:AlternateContent>
        <p:spPr bwMode="auto">
          <a:xfrm>
            <a:off x="-1" y="6293644"/>
            <a:ext cx="9152467" cy="45719"/>
          </a:xfrm>
          <a:prstGeom prst="rect">
            <a:avLst/>
          </a:prstGeom>
          <a:noFill/>
          <a:ln w="9525">
            <a:noFill/>
            <a:miter lim="800000"/>
            <a:headEnd/>
            <a:tailEnd/>
          </a:ln>
          <a:effectLst/>
        </p:spPr>
      </p:pic>
      <p:pic>
        <p:nvPicPr>
          <p:cNvPr id="13" name="Picture 12" descr="RM_ADA.gif"/>
          <p:cNvPicPr>
            <a:picLocks noChangeAspect="1"/>
          </p:cNvPicPr>
          <p:nvPr userDrawn="1"/>
        </p:nvPicPr>
        <p:blipFill>
          <a:blip r:embed="rId15"/>
          <a:stretch>
            <a:fillRect/>
          </a:stretch>
        </p:blipFill>
        <p:spPr>
          <a:xfrm>
            <a:off x="7027335" y="5536979"/>
            <a:ext cx="1615545" cy="630603"/>
          </a:xfrm>
          <a:prstGeom prst="rect">
            <a:avLst/>
          </a:prstGeom>
        </p:spPr>
      </p:pic>
      <p:grpSp>
        <p:nvGrpSpPr>
          <p:cNvPr id="14" name="Group 13"/>
          <p:cNvGrpSpPr/>
          <p:nvPr userDrawn="1"/>
        </p:nvGrpSpPr>
        <p:grpSpPr>
          <a:xfrm>
            <a:off x="115982" y="6428865"/>
            <a:ext cx="1224318" cy="339721"/>
            <a:chOff x="115982" y="6428865"/>
            <a:chExt cx="1224318" cy="339721"/>
          </a:xfrm>
        </p:grpSpPr>
        <p:sp>
          <p:nvSpPr>
            <p:cNvPr id="15" name="TextBox 14"/>
            <p:cNvSpPr txBox="1"/>
            <p:nvPr/>
          </p:nvSpPr>
          <p:spPr>
            <a:xfrm>
              <a:off x="115982" y="6575970"/>
              <a:ext cx="671418" cy="184666"/>
            </a:xfrm>
            <a:prstGeom prst="rect">
              <a:avLst/>
            </a:prstGeom>
            <a:noFill/>
          </p:spPr>
          <p:txBody>
            <a:bodyPr wrap="square" rtlCol="0">
              <a:spAutoFit/>
            </a:bodyPr>
            <a:lstStyle/>
            <a:p>
              <a:r>
                <a:rPr lang="en-US" sz="600" dirty="0" smtClean="0">
                  <a:solidFill>
                    <a:schemeClr val="bg1"/>
                  </a:solidFill>
                </a:rPr>
                <a:t>OPERATED BY</a:t>
              </a:r>
              <a:endParaRPr lang="en-US" sz="600" dirty="0">
                <a:solidFill>
                  <a:schemeClr val="bg1"/>
                </a:solidFill>
              </a:endParaRPr>
            </a:p>
          </p:txBody>
        </p:sp>
        <p:pic>
          <p:nvPicPr>
            <p:cNvPr id="16" name="Picture 15" descr="MTCwhite.gif"/>
            <p:cNvPicPr>
              <a:picLocks noChangeAspect="1"/>
            </p:cNvPicPr>
            <p:nvPr/>
          </p:nvPicPr>
          <p:blipFill>
            <a:blip r:embed="rId16"/>
            <a:stretch>
              <a:fillRect/>
            </a:stretch>
          </p:blipFill>
          <p:spPr>
            <a:xfrm>
              <a:off x="666715" y="6428865"/>
              <a:ext cx="673585" cy="339721"/>
            </a:xfrm>
            <a:prstGeom prst="rect">
              <a:avLst/>
            </a:prstGeom>
          </p:spPr>
        </p:pic>
      </p:grpSp>
      <p:sp>
        <p:nvSpPr>
          <p:cNvPr id="17" name="Content Placeholder 2"/>
          <p:cNvSpPr>
            <a:spLocks noGrp="1"/>
          </p:cNvSpPr>
          <p:nvPr/>
        </p:nvSpPr>
        <p:spPr>
          <a:xfrm>
            <a:off x="413280" y="1641619"/>
            <a:ext cx="82296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18" name="Title 1"/>
          <p:cNvSpPr>
            <a:spLocks noGrp="1"/>
          </p:cNvSpPr>
          <p:nvPr/>
        </p:nvSpPr>
        <p:spPr>
          <a:xfrm>
            <a:off x="413280" y="316057"/>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5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transitaccessproject.org/InternalDocs/RiderInfo/ridersguide.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transitaccessproject.org/InternalDocs/Research/SurveyOfRidersWith%20Disabilities2009-MTC.pdf"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adata.org/index.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hyperlink" Target="http://www.adata.org/" TargetMode="External"/><Relationship Id="rId4" Type="http://schemas.openxmlformats.org/officeDocument/2006/relationships/image" Target="../media/image10.gif"/></Relationships>
</file>

<file path=ppt/slides/_rels/slide5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www.ada.gov/civicac.htm"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www.access-board.gov/prowac/index.htm"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www.transitaccessproject.org/InternalDocs/General/AchievingTransitAccessActionGuide_MTC_3-8-2011.pdf"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hyperlink" Target="http://www.transitaccessproject.org/InternalDocs/General/JacksonCampaign_MTC_3-8-2011.pdf"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www.transitaccessproject.org/"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hyperlink" Target="http://www.transitaccessproject.org/transit-blog.html"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http://www.transitaccessproject.org/InternalDocs/RiderInfo/ridersguide.pdf"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hyperlink" Target="http://www.transitaccessproject.org/InternalDocs/Research/SurveyOfRidersWith%20Disabilities2009-MTC.pdf"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onlinepubs.trb.org/onlinepubs/tcrp/tcrp_syn_53.pdf"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www.adainformation.org/"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5" Type="http://schemas.openxmlformats.org/officeDocument/2006/relationships/hyperlink" Target="http://www.ada.gov/" TargetMode="External"/><Relationship Id="rId4" Type="http://schemas.openxmlformats.org/officeDocument/2006/relationships/hyperlink" Target="http://www.fta.dot.gov/ada"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adainformation.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www.projectaction.easterseals.com/"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 Id="rId5" Type="http://schemas.openxmlformats.org/officeDocument/2006/relationships/hyperlink" Target="http://www.dredf.org/transportation" TargetMode="External"/><Relationship Id="rId4" Type="http://schemas.openxmlformats.org/officeDocument/2006/relationships/hyperlink" Target="http://www.tcrponline.org/" TargetMode="Externa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162300"/>
            <a:ext cx="9152466" cy="3139321"/>
          </a:xfrm>
          <a:prstGeom prst="rect">
            <a:avLst/>
          </a:prstGeom>
          <a:noFill/>
        </p:spPr>
        <p:txBody>
          <a:bodyPr wrap="square" rtlCol="0">
            <a:spAutoFit/>
          </a:bodyPr>
          <a:lstStyle/>
          <a:p>
            <a:pPr algn="ctr"/>
            <a:r>
              <a:rPr lang="en-US" sz="3600" b="1" dirty="0" smtClean="0"/>
              <a:t>Spontaneous Living:</a:t>
            </a:r>
          </a:p>
          <a:p>
            <a:pPr algn="ctr"/>
            <a:r>
              <a:rPr lang="en-US" sz="3600" b="1" dirty="0" smtClean="0"/>
              <a:t>The Americans with Disabilities Act</a:t>
            </a:r>
          </a:p>
          <a:p>
            <a:pPr algn="ctr"/>
            <a:r>
              <a:rPr lang="en-US" sz="3600" b="1" dirty="0" smtClean="0"/>
              <a:t>And Travel Training</a:t>
            </a:r>
          </a:p>
          <a:p>
            <a:pPr algn="ctr"/>
            <a:endParaRPr lang="en-US" sz="2400" dirty="0" smtClean="0"/>
          </a:p>
          <a:p>
            <a:r>
              <a:rPr lang="en-US" sz="2400" dirty="0" smtClean="0"/>
              <a:t>Geoff Ames and Sandy Lahmann</a:t>
            </a:r>
          </a:p>
          <a:p>
            <a:r>
              <a:rPr lang="en-US" sz="2400" dirty="0" smtClean="0"/>
              <a:t>2012 ATI  Annual Conference</a:t>
            </a:r>
          </a:p>
          <a:p>
            <a:pPr algn="ct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Importance of the ADA to You</a:t>
            </a:r>
            <a:endParaRPr lang="en-US" dirty="0"/>
          </a:p>
        </p:txBody>
      </p:sp>
      <p:sp>
        <p:nvSpPr>
          <p:cNvPr id="5" name="Content Placeholder 4"/>
          <p:cNvSpPr>
            <a:spLocks noGrp="1"/>
          </p:cNvSpPr>
          <p:nvPr>
            <p:ph idx="1"/>
          </p:nvPr>
        </p:nvSpPr>
        <p:spPr>
          <a:xfrm>
            <a:off x="457200" y="1200150"/>
            <a:ext cx="8229600" cy="4926013"/>
          </a:xfrm>
        </p:spPr>
        <p:txBody>
          <a:bodyPr/>
          <a:lstStyle/>
          <a:p>
            <a:r>
              <a:rPr lang="en-US" dirty="0" smtClean="0"/>
              <a:t>Will improve your skills as a travel trainer and help you to empower your clients</a:t>
            </a:r>
          </a:p>
          <a:p>
            <a:r>
              <a:rPr lang="en-US" dirty="0" smtClean="0"/>
              <a:t>Will magnify your impact and assist you in improving accessibility in your community</a:t>
            </a:r>
          </a:p>
          <a:p>
            <a:r>
              <a:rPr lang="en-US" dirty="0" smtClean="0"/>
              <a:t>Will help you to become an accessible transit ambassador in your community, helping you to form effective coalitions with other agencies and organizations</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ADA Transit Regulations</a:t>
            </a:r>
            <a:endParaRPr lang="en-US" dirty="0"/>
          </a:p>
        </p:txBody>
      </p:sp>
      <p:sp>
        <p:nvSpPr>
          <p:cNvPr id="5" name="Content Placeholder 4"/>
          <p:cNvSpPr>
            <a:spLocks noGrp="1"/>
          </p:cNvSpPr>
          <p:nvPr>
            <p:ph idx="1"/>
          </p:nvPr>
        </p:nvSpPr>
        <p:spPr>
          <a:xfrm>
            <a:off x="457200" y="1181100"/>
            <a:ext cx="8229600" cy="4945063"/>
          </a:xfrm>
        </p:spPr>
        <p:txBody>
          <a:bodyPr/>
          <a:lstStyle/>
          <a:p>
            <a:pPr>
              <a:buNone/>
            </a:pPr>
            <a:endParaRPr lang="en-US" dirty="0" smtClean="0"/>
          </a:p>
          <a:p>
            <a:r>
              <a:rPr lang="en-US" dirty="0" smtClean="0"/>
              <a:t>Riders’ Guide to Public Transit for People with Disabilities</a:t>
            </a:r>
          </a:p>
          <a:p>
            <a:pPr>
              <a:buNone/>
            </a:pPr>
            <a:r>
              <a:rPr lang="en-US" dirty="0" smtClean="0">
                <a:hlinkClick r:id="rId3"/>
              </a:rPr>
              <a:t>http://www.transitaccessproject.org/InternalDocs/RiderInfo/ridersguide.pdf</a:t>
            </a:r>
            <a:r>
              <a:rPr lang="en-US" dirty="0" smtClean="0"/>
              <a:t> </a:t>
            </a:r>
            <a:endParaRPr lang="en-US" dirty="0"/>
          </a:p>
        </p:txBody>
      </p:sp>
      <p:pic>
        <p:nvPicPr>
          <p:cNvPr id="7" name="Picture 6" descr="A young man is riding a fixed route bus with an older gentleman, who is pointing out a landmark."/>
          <p:cNvPicPr>
            <a:picLocks noChangeAspect="1"/>
          </p:cNvPicPr>
          <p:nvPr/>
        </p:nvPicPr>
        <p:blipFill>
          <a:blip r:embed="rId4"/>
          <a:stretch>
            <a:fillRect/>
          </a:stretch>
        </p:blipFill>
        <p:spPr>
          <a:xfrm>
            <a:off x="2348066" y="4278544"/>
            <a:ext cx="2466667" cy="1847619"/>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85876"/>
          </a:xfrm>
        </p:spPr>
        <p:txBody>
          <a:bodyPr/>
          <a:lstStyle/>
          <a:p>
            <a:r>
              <a:rPr lang="en-US" dirty="0" smtClean="0"/>
              <a:t>The Relationship: Fixed Route &amp; Paratransit</a:t>
            </a:r>
            <a:endParaRPr lang="en-US" dirty="0"/>
          </a:p>
        </p:txBody>
      </p:sp>
      <p:sp>
        <p:nvSpPr>
          <p:cNvPr id="4" name="Content Placeholder 3"/>
          <p:cNvSpPr>
            <a:spLocks noGrp="1"/>
          </p:cNvSpPr>
          <p:nvPr>
            <p:ph idx="1"/>
          </p:nvPr>
        </p:nvSpPr>
        <p:spPr>
          <a:xfrm>
            <a:off x="457200" y="1285876"/>
            <a:ext cx="8229600" cy="4840288"/>
          </a:xfrm>
        </p:spPr>
        <p:txBody>
          <a:bodyPr>
            <a:normAutofit/>
          </a:bodyPr>
          <a:lstStyle/>
          <a:p>
            <a:r>
              <a:rPr lang="en-US" dirty="0" smtClean="0"/>
              <a:t>Fixed route – bus, light rail, rapid rail (subway system) on which a vehicle is operated along a prescribed route according to a fixed schedule</a:t>
            </a:r>
          </a:p>
          <a:p>
            <a:r>
              <a:rPr lang="en-US" dirty="0" smtClean="0"/>
              <a:t>Comparability between ADA complementary paratransit service and fixed route service</a:t>
            </a:r>
          </a:p>
          <a:p>
            <a:pPr lvl="2"/>
            <a:r>
              <a:rPr lang="en-US" dirty="0" smtClean="0"/>
              <a:t>ADA complementary paratransit is intimately tied to fixed route – same geographical area, same service hours, comparable service</a:t>
            </a:r>
          </a:p>
          <a:p>
            <a:pPr lvl="2"/>
            <a:r>
              <a:rPr lang="en-US" dirty="0" smtClean="0"/>
              <a:t>Fixed route agencies provide paratransit or contract with another service to provide paratransit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lstStyle/>
          <a:p>
            <a:r>
              <a:rPr lang="en-US" dirty="0" smtClean="0"/>
              <a:t>The Relationship: Fixed Route &amp; Paratransit</a:t>
            </a:r>
            <a:endParaRPr lang="en-US" dirty="0"/>
          </a:p>
        </p:txBody>
      </p:sp>
      <p:sp>
        <p:nvSpPr>
          <p:cNvPr id="3" name="Content Placeholder 2"/>
          <p:cNvSpPr>
            <a:spLocks noGrp="1"/>
          </p:cNvSpPr>
          <p:nvPr>
            <p:ph idx="1"/>
          </p:nvPr>
        </p:nvSpPr>
        <p:spPr/>
        <p:txBody>
          <a:bodyPr/>
          <a:lstStyle/>
          <a:p>
            <a:pPr marL="342900" lvl="2" indent="-342900"/>
            <a:r>
              <a:rPr lang="en-US" sz="3200" dirty="0" smtClean="0"/>
              <a:t>Not every person with a disability is eligible for paratransit</a:t>
            </a:r>
          </a:p>
          <a:p>
            <a:pPr marL="342900" lvl="2" indent="-342900"/>
            <a:r>
              <a:rPr lang="en-US" sz="3200" dirty="0" smtClean="0"/>
              <a:t>A rider with a disability is eligible for paratransit only if she is unable to access the fixed route</a:t>
            </a:r>
          </a:p>
        </p:txBody>
      </p:sp>
      <p:pic>
        <p:nvPicPr>
          <p:cNvPr id="4" name="Picture 3" descr="An individual with an intellectual disability is getting off a fixed route bus."/>
          <p:cNvPicPr>
            <a:picLocks noChangeAspect="1"/>
          </p:cNvPicPr>
          <p:nvPr/>
        </p:nvPicPr>
        <p:blipFill>
          <a:blip r:embed="rId3"/>
          <a:stretch>
            <a:fillRect/>
          </a:stretch>
        </p:blipFill>
        <p:spPr>
          <a:xfrm>
            <a:off x="3933825" y="3829610"/>
            <a:ext cx="1914525" cy="2815478"/>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52525"/>
          </a:xfrm>
        </p:spPr>
        <p:txBody>
          <a:bodyPr/>
          <a:lstStyle/>
          <a:p>
            <a:r>
              <a:rPr lang="en-US" dirty="0" smtClean="0"/>
              <a:t>Paratransit Eligibility Criteria</a:t>
            </a:r>
            <a:endParaRPr lang="en-US" dirty="0"/>
          </a:p>
        </p:txBody>
      </p:sp>
      <p:sp>
        <p:nvSpPr>
          <p:cNvPr id="3" name="Content Placeholder 2"/>
          <p:cNvSpPr>
            <a:spLocks noGrp="1"/>
          </p:cNvSpPr>
          <p:nvPr>
            <p:ph idx="1"/>
          </p:nvPr>
        </p:nvSpPr>
        <p:spPr>
          <a:xfrm>
            <a:off x="457200" y="1162051"/>
            <a:ext cx="8229600" cy="4973638"/>
          </a:xfrm>
        </p:spPr>
        <p:txBody>
          <a:bodyPr>
            <a:normAutofit/>
          </a:bodyPr>
          <a:lstStyle/>
          <a:p>
            <a:pPr>
              <a:buNone/>
            </a:pPr>
            <a:r>
              <a:rPr lang="en-US" dirty="0" smtClean="0"/>
              <a:t>The following individuals with disabilities are eligible for ADA complementary paratransit:</a:t>
            </a:r>
          </a:p>
          <a:p>
            <a:pPr marL="514350" indent="-514350">
              <a:buFont typeface="+mj-lt"/>
              <a:buAutoNum type="arabicPeriod"/>
            </a:pPr>
            <a:r>
              <a:rPr lang="en-US" dirty="0" smtClean="0"/>
              <a:t>Unable to independently navigate the fixed route system.</a:t>
            </a:r>
          </a:p>
          <a:p>
            <a:pPr marL="514350" indent="-514350">
              <a:buFont typeface="+mj-lt"/>
              <a:buAutoNum type="arabicPeriod"/>
            </a:pPr>
            <a:r>
              <a:rPr lang="en-US" dirty="0" smtClean="0"/>
              <a:t>No accessible fixed route vehicle is available.</a:t>
            </a:r>
          </a:p>
          <a:p>
            <a:pPr marL="514350" indent="-514350">
              <a:buFont typeface="+mj-lt"/>
              <a:buAutoNum type="arabicPeriod"/>
            </a:pPr>
            <a:r>
              <a:rPr lang="en-US" dirty="0" smtClean="0"/>
              <a:t>Unable to get to or from transit stop or station because of disability or disability prevents negotiating environmental barriers</a:t>
            </a:r>
          </a:p>
          <a:p>
            <a:pPr marL="514350" indent="-514350">
              <a:buFont typeface="+mj-lt"/>
              <a:buAutoNum type="arabicPeriod"/>
            </a:pP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The Limitations of Paratransit</a:t>
            </a:r>
            <a:endParaRPr lang="en-US" dirty="0"/>
          </a:p>
        </p:txBody>
      </p:sp>
      <p:sp>
        <p:nvSpPr>
          <p:cNvPr id="3" name="Content Placeholder 2"/>
          <p:cNvSpPr>
            <a:spLocks noGrp="1"/>
          </p:cNvSpPr>
          <p:nvPr>
            <p:ph idx="1"/>
          </p:nvPr>
        </p:nvSpPr>
        <p:spPr>
          <a:xfrm>
            <a:off x="457200" y="990600"/>
            <a:ext cx="8229600" cy="5135563"/>
          </a:xfrm>
        </p:spPr>
        <p:txBody>
          <a:bodyPr>
            <a:normAutofit lnSpcReduction="10000"/>
          </a:bodyPr>
          <a:lstStyle/>
          <a:p>
            <a:pPr marL="342900" lvl="2" indent="-342900"/>
            <a:r>
              <a:rPr lang="en-US" sz="2600" dirty="0" smtClean="0"/>
              <a:t>Day ahead reservations</a:t>
            </a:r>
          </a:p>
          <a:p>
            <a:pPr marL="342900" lvl="2" indent="-342900"/>
            <a:r>
              <a:rPr lang="en-US" sz="2600" dirty="0" smtClean="0"/>
              <a:t>Negotiated pick-up time: hour before to an hour after the requested time.</a:t>
            </a:r>
          </a:p>
          <a:p>
            <a:pPr marL="342900" lvl="2" indent="-342900"/>
            <a:r>
              <a:rPr lang="en-US" sz="2600" dirty="0" smtClean="0"/>
              <a:t>Pick-up window </a:t>
            </a:r>
          </a:p>
          <a:p>
            <a:pPr marL="800100" lvl="3" indent="-342900"/>
            <a:r>
              <a:rPr lang="en-US" sz="2400" dirty="0" smtClean="0"/>
              <a:t>On the curb waiting for the bus</a:t>
            </a:r>
          </a:p>
          <a:p>
            <a:pPr marL="800100" lvl="3" indent="-342900"/>
            <a:r>
              <a:rPr lang="en-US" sz="2400" dirty="0" smtClean="0"/>
              <a:t>Typically, 15 minutes before/15 minutes after scheduled pick-up time.</a:t>
            </a:r>
          </a:p>
          <a:p>
            <a:pPr marL="342900" lvl="2" indent="-342900"/>
            <a:r>
              <a:rPr lang="en-US" sz="2600" dirty="0" smtClean="0"/>
              <a:t>Shared rides/multiple stops</a:t>
            </a:r>
          </a:p>
          <a:p>
            <a:pPr marL="342900" lvl="2" indent="-342900"/>
            <a:r>
              <a:rPr lang="en-US" sz="2600" dirty="0" smtClean="0"/>
              <a:t>Ride times may be comparable to fixed route</a:t>
            </a:r>
          </a:p>
          <a:p>
            <a:pPr marL="342900" lvl="2" indent="-342900"/>
            <a:r>
              <a:rPr lang="en-US" sz="2600" dirty="0" smtClean="0"/>
              <a:t>Rides can cost as much as four times fixed route fare during non-peak hours. (Twice as much during peak hours.)</a:t>
            </a:r>
          </a:p>
          <a:p>
            <a:pPr marL="342900" lvl="2" indent="-342900">
              <a:buNone/>
            </a:pPr>
            <a:endParaRPr lang="en-US" dirty="0" smtClean="0"/>
          </a:p>
          <a:p>
            <a:pPr marL="342900" lvl="2" indent="-342900"/>
            <a:endParaRPr lang="en-US" dirty="0" smtClean="0"/>
          </a:p>
          <a:p>
            <a:pPr marL="342900" lvl="2" indent="-342900"/>
            <a:endParaRPr lang="en-US" dirty="0" smtClean="0"/>
          </a:p>
          <a:p>
            <a:pPr marL="342900" lvl="2" indent="-342900"/>
            <a:endParaRPr lang="en-US" dirty="0" smtClean="0"/>
          </a:p>
          <a:p>
            <a:pPr marL="342900" lvl="2" indent="-342900"/>
            <a:endParaRPr lang="en-US" dirty="0" smtClean="0"/>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this Important?</a:t>
            </a:r>
            <a:endParaRPr lang="en-US" dirty="0"/>
          </a:p>
        </p:txBody>
      </p:sp>
      <p:sp>
        <p:nvSpPr>
          <p:cNvPr id="4" name="Content Placeholder 3"/>
          <p:cNvSpPr>
            <a:spLocks noGrp="1"/>
          </p:cNvSpPr>
          <p:nvPr>
            <p:ph idx="1"/>
          </p:nvPr>
        </p:nvSpPr>
        <p:spPr>
          <a:xfrm>
            <a:off x="457200" y="1223158"/>
            <a:ext cx="8229600" cy="4903005"/>
          </a:xfrm>
        </p:spPr>
        <p:txBody>
          <a:bodyPr/>
          <a:lstStyle/>
          <a:p>
            <a:r>
              <a:rPr lang="en-US" sz="2800" dirty="0" smtClean="0"/>
              <a:t>An overreliance on paratransit has resulted in</a:t>
            </a:r>
          </a:p>
          <a:p>
            <a:pPr lvl="1"/>
            <a:r>
              <a:rPr lang="en-US" sz="2400" dirty="0" smtClean="0"/>
              <a:t>Lack of independent, spontaneous, integrated transit opportunities for individuals with disabilities</a:t>
            </a:r>
          </a:p>
          <a:p>
            <a:pPr lvl="1"/>
            <a:r>
              <a:rPr lang="en-US" sz="2400" dirty="0" smtClean="0"/>
              <a:t>Transit agency budget problems that threaten transit systems</a:t>
            </a:r>
          </a:p>
          <a:p>
            <a:r>
              <a:rPr lang="en-US" sz="2800" dirty="0" smtClean="0"/>
              <a:t>Travel training is part of the solution</a:t>
            </a:r>
          </a:p>
          <a:p>
            <a:r>
              <a:rPr lang="en-US" sz="2800" dirty="0" smtClean="0"/>
              <a:t>Your understanding of this dynamic will increase your effectiveness as a travel trainer, help you to effectively market your service, and magnify your impact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Accessible Public Transit???</a:t>
            </a:r>
            <a:endParaRPr lang="en-US" dirty="0"/>
          </a:p>
        </p:txBody>
      </p:sp>
      <p:sp>
        <p:nvSpPr>
          <p:cNvPr id="4" name="Content Placeholder 3"/>
          <p:cNvSpPr>
            <a:spLocks noGrp="1"/>
          </p:cNvSpPr>
          <p:nvPr>
            <p:ph idx="1"/>
          </p:nvPr>
        </p:nvSpPr>
        <p:spPr>
          <a:xfrm>
            <a:off x="457200" y="1247776"/>
            <a:ext cx="8229600" cy="4878388"/>
          </a:xfrm>
        </p:spPr>
        <p:txBody>
          <a:bodyPr>
            <a:normAutofit/>
          </a:bodyPr>
          <a:lstStyle/>
          <a:p>
            <a:r>
              <a:rPr lang="en-US" dirty="0" smtClean="0"/>
              <a:t>Lex Frieden - “Research reveals that many barriers to transportation continue to exist that prevent full inclusion and full participation of people with disabilities in society.”</a:t>
            </a:r>
          </a:p>
          <a:p>
            <a:pPr>
              <a:buNone/>
            </a:pPr>
            <a:r>
              <a:rPr lang="en-US" dirty="0" smtClean="0"/>
              <a:t>		</a:t>
            </a:r>
            <a:r>
              <a:rPr lang="en-US" sz="1700" dirty="0" smtClean="0"/>
              <a:t>Lex Frieden, Chairperson, National Council on Disability, The current State of 	Transportation for People with Disabilities in the United States, June 13, 2005</a:t>
            </a:r>
            <a:endParaRPr lang="en-US" sz="1700" dirty="0"/>
          </a:p>
        </p:txBody>
      </p:sp>
      <p:pic>
        <p:nvPicPr>
          <p:cNvPr id="5" name="Picture 4" descr="seniors riding a fixed route bus"/>
          <p:cNvPicPr>
            <a:picLocks noChangeAspect="1"/>
          </p:cNvPicPr>
          <p:nvPr/>
        </p:nvPicPr>
        <p:blipFill>
          <a:blip r:embed="rId3"/>
          <a:stretch>
            <a:fillRect/>
          </a:stretch>
        </p:blipFill>
        <p:spPr>
          <a:xfrm>
            <a:off x="2871787" y="4686733"/>
            <a:ext cx="2619375" cy="1743075"/>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Proposition</a:t>
            </a:r>
            <a:endParaRPr lang="en-US" dirty="0"/>
          </a:p>
        </p:txBody>
      </p:sp>
      <p:sp>
        <p:nvSpPr>
          <p:cNvPr id="4" name="Content Placeholder 3"/>
          <p:cNvSpPr>
            <a:spLocks noGrp="1"/>
          </p:cNvSpPr>
          <p:nvPr>
            <p:ph idx="1"/>
          </p:nvPr>
        </p:nvSpPr>
        <p:spPr>
          <a:xfrm>
            <a:off x="457200" y="1238250"/>
            <a:ext cx="8229600" cy="4887913"/>
          </a:xfrm>
        </p:spPr>
        <p:txBody>
          <a:bodyPr>
            <a:normAutofit/>
          </a:bodyPr>
          <a:lstStyle/>
          <a:p>
            <a:r>
              <a:rPr lang="en-US" dirty="0" smtClean="0"/>
              <a:t>Binary model of separate fixed route and ADA complementary paratransit service is broken</a:t>
            </a:r>
          </a:p>
          <a:p>
            <a:r>
              <a:rPr lang="en-US" dirty="0" smtClean="0"/>
              <a:t>Riders with disabilities face “short-bus” segregation</a:t>
            </a:r>
          </a:p>
          <a:p>
            <a:r>
              <a:rPr lang="en-US" dirty="0" smtClean="0"/>
              <a:t>Result of failed implementation of the ADA.</a:t>
            </a:r>
          </a:p>
          <a:p>
            <a:r>
              <a:rPr lang="en-US" dirty="0" smtClean="0"/>
              <a:t>We will recommend solutions to facilitate integration of riders with disabilities, promote community inclusion, and cut costs</a:t>
            </a:r>
          </a:p>
          <a:p>
            <a:pPr lvl="1">
              <a:buNone/>
            </a:pPr>
            <a:r>
              <a:rPr lang="en-US" dirty="0" smtClean="0"/>
              <a:t>(TRAVEL TRAINING!!)</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Broken Paradigm</a:t>
            </a:r>
            <a:endParaRPr lang="en-US" dirty="0"/>
          </a:p>
        </p:txBody>
      </p:sp>
      <p:sp>
        <p:nvSpPr>
          <p:cNvPr id="4" name="Content Placeholder 3"/>
          <p:cNvSpPr>
            <a:spLocks noGrp="1"/>
          </p:cNvSpPr>
          <p:nvPr>
            <p:ph idx="1"/>
          </p:nvPr>
        </p:nvSpPr>
        <p:spPr>
          <a:xfrm>
            <a:off x="285008" y="1033154"/>
            <a:ext cx="8401792" cy="5093010"/>
          </a:xfrm>
        </p:spPr>
        <p:txBody>
          <a:bodyPr>
            <a:normAutofit/>
          </a:bodyPr>
          <a:lstStyle/>
          <a:p>
            <a:r>
              <a:rPr lang="en-US" dirty="0" smtClean="0"/>
              <a:t>Paratransit riders experience capacity constraints and service problems</a:t>
            </a:r>
          </a:p>
          <a:p>
            <a:r>
              <a:rPr lang="en-US" dirty="0" smtClean="0"/>
              <a:t>Transit systems experience unsustainable escalation of paratransit costs</a:t>
            </a:r>
          </a:p>
          <a:p>
            <a:r>
              <a:rPr lang="en-US" dirty="0" smtClean="0"/>
              <a:t>Resources diverted to provide paratransit are not available to increase accessibility on the fixed route</a:t>
            </a:r>
          </a:p>
          <a:p>
            <a:r>
              <a:rPr lang="en-US" dirty="0" smtClean="0"/>
              <a:t>Riders who could use </a:t>
            </a:r>
            <a:r>
              <a:rPr lang="en-US" i="1" dirty="0" smtClean="0"/>
              <a:t>accessible</a:t>
            </a:r>
            <a:r>
              <a:rPr lang="en-US" dirty="0" smtClean="0"/>
              <a:t> fixed route must continue to depend on paratransit</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09403"/>
          </a:xfrm>
        </p:spPr>
        <p:txBody>
          <a:bodyPr/>
          <a:lstStyle/>
          <a:p>
            <a:r>
              <a:rPr lang="en-US" b="1" dirty="0" smtClean="0">
                <a:latin typeface="+mn-lt"/>
              </a:rPr>
              <a:t>Meeting the Challenge, Inc.</a:t>
            </a:r>
            <a:endParaRPr lang="en-US" b="1" dirty="0">
              <a:latin typeface="+mn-lt"/>
            </a:endParaRPr>
          </a:p>
        </p:txBody>
      </p:sp>
      <p:sp>
        <p:nvSpPr>
          <p:cNvPr id="3" name="Content Placeholder 2"/>
          <p:cNvSpPr>
            <a:spLocks noGrp="1"/>
          </p:cNvSpPr>
          <p:nvPr>
            <p:ph idx="1"/>
          </p:nvPr>
        </p:nvSpPr>
        <p:spPr>
          <a:xfrm>
            <a:off x="457200" y="1009403"/>
            <a:ext cx="8229600" cy="5116761"/>
          </a:xfrm>
        </p:spPr>
        <p:txBody>
          <a:bodyPr>
            <a:normAutofit/>
          </a:bodyPr>
          <a:lstStyle/>
          <a:p>
            <a:r>
              <a:rPr lang="en-US" sz="2800" dirty="0" smtClean="0"/>
              <a:t>For individuals with rights and organizations with responsibilities for compliance with federal disability laws, Meeting the Challenge, Inc. (MTC) is an information services consulting firm that:</a:t>
            </a:r>
            <a:endParaRPr lang="en-US" sz="2600" dirty="0" smtClean="0"/>
          </a:p>
          <a:p>
            <a:pPr lvl="1"/>
            <a:r>
              <a:rPr lang="en-US" dirty="0" smtClean="0">
                <a:latin typeface="+mn-lt"/>
              </a:rPr>
              <a:t>Generates materials and products that support accessibility </a:t>
            </a:r>
          </a:p>
          <a:p>
            <a:pPr lvl="1"/>
            <a:r>
              <a:rPr lang="en-US" dirty="0" smtClean="0">
                <a:latin typeface="+mn-lt"/>
              </a:rPr>
              <a:t>Offers customized consulting services </a:t>
            </a:r>
          </a:p>
          <a:p>
            <a:pPr lvl="2"/>
            <a:r>
              <a:rPr lang="en-US" dirty="0" smtClean="0"/>
              <a:t>Municipal Self Evaluations and Transition Plans</a:t>
            </a:r>
          </a:p>
          <a:p>
            <a:pPr lvl="2"/>
            <a:r>
              <a:rPr lang="en-US" dirty="0" smtClean="0"/>
              <a:t>Transit Facility and Program Accessibility</a:t>
            </a:r>
            <a:endParaRPr lang="en-US" dirty="0" smtClean="0">
              <a:latin typeface="+mn-lt"/>
            </a:endParaRPr>
          </a:p>
          <a:p>
            <a:pPr lvl="1"/>
            <a:r>
              <a:rPr lang="en-US" dirty="0" smtClean="0">
                <a:latin typeface="+mn-lt"/>
              </a:rPr>
              <a:t>Provides training on various disability rights laws </a:t>
            </a:r>
          </a:p>
          <a:p>
            <a:pPr>
              <a:buNone/>
            </a:pPr>
            <a:endParaRPr lang="en-US" dirty="0">
              <a:latin typeface="+mn-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Intention of the ADA</a:t>
            </a:r>
            <a:endParaRPr lang="en-US" dirty="0"/>
          </a:p>
        </p:txBody>
      </p:sp>
      <p:sp>
        <p:nvSpPr>
          <p:cNvPr id="4" name="Content Placeholder 3"/>
          <p:cNvSpPr>
            <a:spLocks noGrp="1"/>
          </p:cNvSpPr>
          <p:nvPr>
            <p:ph idx="1"/>
          </p:nvPr>
        </p:nvSpPr>
        <p:spPr>
          <a:xfrm>
            <a:off x="457200" y="1199408"/>
            <a:ext cx="8229600" cy="4926755"/>
          </a:xfrm>
        </p:spPr>
        <p:txBody>
          <a:bodyPr>
            <a:normAutofit/>
          </a:bodyPr>
          <a:lstStyle/>
          <a:p>
            <a:pPr>
              <a:buNone/>
            </a:pPr>
            <a:r>
              <a:rPr lang="en-US" sz="2800" dirty="0" smtClean="0"/>
              <a:t>Promotes civil rights and equality, not special privileges</a:t>
            </a:r>
          </a:p>
          <a:p>
            <a:pPr lvl="1"/>
            <a:r>
              <a:rPr lang="en-US" sz="2800" dirty="0" smtClean="0"/>
              <a:t>Requires “</a:t>
            </a:r>
            <a:r>
              <a:rPr lang="en-US" dirty="0" smtClean="0"/>
              <a:t>integrated setting appropriate to…”</a:t>
            </a:r>
            <a:endParaRPr lang="en-US" sz="2800" dirty="0" smtClean="0"/>
          </a:p>
          <a:p>
            <a:pPr lvl="1"/>
            <a:r>
              <a:rPr lang="en-US" sz="2800" dirty="0" smtClean="0"/>
              <a:t>Intended paratransit to be a safety net, only to be used until fixed routes were made accessible, or for those few individuals who are unable to access fixed route even when all barriers are removed</a:t>
            </a:r>
          </a:p>
          <a:p>
            <a:pPr lvl="1"/>
            <a:r>
              <a:rPr lang="en-US" sz="2800" dirty="0" smtClean="0"/>
              <a:t>Never intended paratransit to operate like a taxi service, but expected paratransit rides to be as long as fixed route rides and be comparable in all areas</a:t>
            </a:r>
            <a:endParaRPr lang="en-US" sz="2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 Expectations</a:t>
            </a:r>
            <a:endParaRPr lang="en-US" dirty="0"/>
          </a:p>
        </p:txBody>
      </p:sp>
      <p:sp>
        <p:nvSpPr>
          <p:cNvPr id="4" name="Content Placeholder 3"/>
          <p:cNvSpPr>
            <a:spLocks noGrp="1"/>
          </p:cNvSpPr>
          <p:nvPr>
            <p:ph idx="1"/>
          </p:nvPr>
        </p:nvSpPr>
        <p:spPr>
          <a:xfrm>
            <a:off x="457200" y="1417638"/>
            <a:ext cx="8229600" cy="4708526"/>
          </a:xfrm>
        </p:spPr>
        <p:txBody>
          <a:bodyPr>
            <a:normAutofit/>
          </a:bodyPr>
          <a:lstStyle/>
          <a:p>
            <a:r>
              <a:rPr lang="en-US" sz="2800" dirty="0" smtClean="0"/>
              <a:t>Fixed route services would become fully accessible</a:t>
            </a:r>
          </a:p>
          <a:p>
            <a:r>
              <a:rPr lang="en-US" sz="2800" dirty="0" smtClean="0"/>
              <a:t>State and local governments would</a:t>
            </a:r>
          </a:p>
          <a:p>
            <a:pPr lvl="1"/>
            <a:r>
              <a:rPr lang="en-US" sz="2400" dirty="0" smtClean="0"/>
              <a:t>Identify barriers through Self Evaluation and Transition Plans</a:t>
            </a:r>
          </a:p>
          <a:p>
            <a:pPr lvl="1"/>
            <a:r>
              <a:rPr lang="en-US" sz="2400" dirty="0" smtClean="0"/>
              <a:t>Remove barriers</a:t>
            </a:r>
            <a:endParaRPr lang="en-US" dirty="0" smtClean="0"/>
          </a:p>
          <a:p>
            <a:pPr lvl="1"/>
            <a:r>
              <a:rPr lang="en-US" sz="2400" dirty="0" smtClean="0"/>
              <a:t>Make all public rights-of-way accessible</a:t>
            </a:r>
          </a:p>
          <a:p>
            <a:r>
              <a:rPr lang="en-US" sz="2800" dirty="0" smtClean="0"/>
              <a:t>Accessible fixed route would – over time – reduce the demand for paratransit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22 Years Later</a:t>
            </a:r>
            <a:endParaRPr lang="en-US" dirty="0"/>
          </a:p>
        </p:txBody>
      </p:sp>
      <p:sp>
        <p:nvSpPr>
          <p:cNvPr id="4" name="Content Placeholder 3"/>
          <p:cNvSpPr>
            <a:spLocks noGrp="1"/>
          </p:cNvSpPr>
          <p:nvPr>
            <p:ph idx="1"/>
          </p:nvPr>
        </p:nvSpPr>
        <p:spPr/>
        <p:txBody>
          <a:bodyPr>
            <a:normAutofit/>
          </a:bodyPr>
          <a:lstStyle/>
          <a:p>
            <a:pPr>
              <a:buNone/>
            </a:pPr>
            <a:r>
              <a:rPr lang="en-US" dirty="0" smtClean="0"/>
              <a:t>What types of barriers to the fixed route are your clients experiencing?</a:t>
            </a:r>
            <a:endParaRPr lang="en-US" dirty="0"/>
          </a:p>
        </p:txBody>
      </p:sp>
      <p:pic>
        <p:nvPicPr>
          <p:cNvPr id="5" name="Picture 4" descr="Two teenagers waiting to cross an intersection at the intersection control box."/>
          <p:cNvPicPr>
            <a:picLocks noChangeAspect="1"/>
          </p:cNvPicPr>
          <p:nvPr/>
        </p:nvPicPr>
        <p:blipFill>
          <a:blip r:embed="rId3"/>
          <a:stretch>
            <a:fillRect/>
          </a:stretch>
        </p:blipFill>
        <p:spPr>
          <a:xfrm>
            <a:off x="2486332" y="3209925"/>
            <a:ext cx="3362018" cy="2531249"/>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National Transportation Access Research Project: A Survey of Riders with Disabilities</a:t>
            </a:r>
            <a:endParaRPr lang="en-US" sz="3600" dirty="0"/>
          </a:p>
        </p:txBody>
      </p:sp>
      <p:sp>
        <p:nvSpPr>
          <p:cNvPr id="4" name="Content Placeholder 3"/>
          <p:cNvSpPr>
            <a:spLocks noGrp="1"/>
          </p:cNvSpPr>
          <p:nvPr>
            <p:ph idx="1"/>
          </p:nvPr>
        </p:nvSpPr>
        <p:spPr/>
        <p:txBody>
          <a:bodyPr>
            <a:normAutofit lnSpcReduction="10000"/>
          </a:bodyPr>
          <a:lstStyle/>
          <a:p>
            <a:r>
              <a:rPr lang="en-US" dirty="0" smtClean="0"/>
              <a:t>What barriers have you encountered in your use of public transportation in the last 12 months?</a:t>
            </a:r>
          </a:p>
          <a:p>
            <a:pPr lvl="1"/>
            <a:r>
              <a:rPr lang="en-US" dirty="0" smtClean="0"/>
              <a:t>29% Drivers not calling out stops</a:t>
            </a:r>
          </a:p>
          <a:p>
            <a:pPr lvl="1"/>
            <a:r>
              <a:rPr lang="en-US" dirty="0" smtClean="0"/>
              <a:t>25% No accessible route to the public transit stop</a:t>
            </a:r>
          </a:p>
          <a:p>
            <a:pPr lvl="1"/>
            <a:r>
              <a:rPr lang="en-US" dirty="0" smtClean="0"/>
              <a:t>25% Driver attitude</a:t>
            </a:r>
          </a:p>
          <a:p>
            <a:pPr lvl="1"/>
            <a:r>
              <a:rPr lang="en-US" dirty="0" smtClean="0"/>
              <a:t>22% Drivers lack knowledge</a:t>
            </a:r>
          </a:p>
          <a:p>
            <a:pPr lvl="1"/>
            <a:r>
              <a:rPr lang="en-US" dirty="0" smtClean="0"/>
              <a:t>19% Inability to navigate system</a:t>
            </a:r>
          </a:p>
          <a:p>
            <a:pPr lvl="1"/>
            <a:r>
              <a:rPr lang="en-US" dirty="0" smtClean="0"/>
              <a:t>19% Inaccessible public transit stop or station</a:t>
            </a:r>
          </a:p>
          <a:p>
            <a:pPr lvl="1"/>
            <a:endParaRPr lang="en-US"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National Transportation Access Research Project: A Survey of Riders with Disabilities</a:t>
            </a:r>
            <a:endParaRPr lang="en-US" sz="3600" dirty="0"/>
          </a:p>
        </p:txBody>
      </p:sp>
      <p:sp>
        <p:nvSpPr>
          <p:cNvPr id="4" name="Content Placeholder 3"/>
          <p:cNvSpPr>
            <a:spLocks noGrp="1"/>
          </p:cNvSpPr>
          <p:nvPr>
            <p:ph idx="1"/>
          </p:nvPr>
        </p:nvSpPr>
        <p:spPr/>
        <p:txBody>
          <a:bodyPr>
            <a:normAutofit/>
          </a:bodyPr>
          <a:lstStyle/>
          <a:p>
            <a:pPr lvl="1"/>
            <a:r>
              <a:rPr lang="en-US" dirty="0" smtClean="0"/>
              <a:t>18% Gap or step to transit vehicle</a:t>
            </a:r>
          </a:p>
          <a:p>
            <a:pPr lvl="1"/>
            <a:r>
              <a:rPr lang="en-US" dirty="0" smtClean="0"/>
              <a:t>16% Problems with lifts</a:t>
            </a:r>
          </a:p>
          <a:p>
            <a:pPr lvl="1"/>
            <a:r>
              <a:rPr lang="en-US" dirty="0" smtClean="0"/>
              <a:t>13% Drivers refusing to stop</a:t>
            </a:r>
          </a:p>
          <a:p>
            <a:pPr lvl="1"/>
            <a:r>
              <a:rPr lang="en-US" dirty="0" smtClean="0"/>
              <a:t>7% Securement issues</a:t>
            </a:r>
          </a:p>
          <a:p>
            <a:pPr lvl="1"/>
            <a:r>
              <a:rPr lang="en-US" dirty="0" smtClean="0"/>
              <a:t>5% Service animal issues</a:t>
            </a:r>
          </a:p>
          <a:p>
            <a:pPr lvl="1">
              <a:buNone/>
            </a:pPr>
            <a:endParaRPr lang="en-US" sz="800" dirty="0" smtClean="0"/>
          </a:p>
          <a:p>
            <a:pPr lvl="1">
              <a:buNone/>
            </a:pPr>
            <a:r>
              <a:rPr lang="en-US" sz="1600" dirty="0" smtClean="0"/>
              <a:t>National Transportation Access Research Project: A Survey of Riders with Disabilities, Meeting the Challenge, Inc., 2009.</a:t>
            </a:r>
          </a:p>
          <a:p>
            <a:pPr lvl="1">
              <a:buNone/>
            </a:pPr>
            <a:r>
              <a:rPr lang="en-US" sz="1600" dirty="0" smtClean="0">
                <a:hlinkClick r:id="rId3"/>
              </a:rPr>
              <a:t>http://www.transitaccessproject.org/InternalDocs/Research/SurveyOfRidersWith%20Disabilities2009-MTC.pdf</a:t>
            </a:r>
            <a:endParaRPr lang="en-US" sz="16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Fixed Route Barriers = Paratransit</a:t>
            </a:r>
            <a:endParaRPr lang="en-US" dirty="0"/>
          </a:p>
        </p:txBody>
      </p:sp>
      <p:sp>
        <p:nvSpPr>
          <p:cNvPr id="4" name="Content Placeholder 3"/>
          <p:cNvSpPr>
            <a:spLocks noGrp="1"/>
          </p:cNvSpPr>
          <p:nvPr>
            <p:ph idx="1"/>
          </p:nvPr>
        </p:nvSpPr>
        <p:spPr>
          <a:xfrm>
            <a:off x="333375" y="1095376"/>
            <a:ext cx="8353425" cy="5030788"/>
          </a:xfrm>
        </p:spPr>
        <p:txBody>
          <a:bodyPr>
            <a:normAutofit fontScale="92500" lnSpcReduction="20000"/>
          </a:bodyPr>
          <a:lstStyle/>
          <a:p>
            <a:r>
              <a:rPr lang="en-US" dirty="0" smtClean="0"/>
              <a:t>For people who are blind or have</a:t>
            </a:r>
          </a:p>
          <a:p>
            <a:pPr>
              <a:buNone/>
            </a:pPr>
            <a:r>
              <a:rPr lang="en-US" dirty="0" smtClean="0"/>
              <a:t>    low vision, lack of stop </a:t>
            </a:r>
          </a:p>
          <a:p>
            <a:pPr>
              <a:buNone/>
            </a:pPr>
            <a:r>
              <a:rPr lang="en-US" dirty="0" smtClean="0"/>
              <a:t>    announcements is a barrier</a:t>
            </a:r>
          </a:p>
          <a:p>
            <a:r>
              <a:rPr lang="en-US" dirty="0" smtClean="0"/>
              <a:t>For people who have mobility </a:t>
            </a:r>
          </a:p>
          <a:p>
            <a:pPr>
              <a:buNone/>
            </a:pPr>
            <a:r>
              <a:rPr lang="en-US" dirty="0" smtClean="0"/>
              <a:t>    disabilities inaccessible stops, </a:t>
            </a:r>
          </a:p>
          <a:p>
            <a:pPr>
              <a:buNone/>
            </a:pPr>
            <a:r>
              <a:rPr lang="en-US" dirty="0" smtClean="0"/>
              <a:t>    inaccessible sidewalks, inaccessible </a:t>
            </a:r>
          </a:p>
          <a:p>
            <a:pPr>
              <a:buNone/>
            </a:pPr>
            <a:r>
              <a:rPr lang="en-US" dirty="0" smtClean="0"/>
              <a:t>    intersections, inoperable lifts, and </a:t>
            </a:r>
          </a:p>
          <a:p>
            <a:pPr>
              <a:buNone/>
            </a:pPr>
            <a:r>
              <a:rPr lang="en-US" dirty="0" smtClean="0"/>
              <a:t>    unmaintained securements are barriers</a:t>
            </a:r>
          </a:p>
          <a:p>
            <a:pPr>
              <a:buFont typeface="Arial" pitchFamily="34" charset="0"/>
              <a:buChar char="•"/>
            </a:pPr>
            <a:r>
              <a:rPr lang="en-US" dirty="0" smtClean="0"/>
              <a:t>For people who have intellectual disabilities, who are blind, or seniors, not being able to navigate the system is a barrier. </a:t>
            </a:r>
            <a:endParaRPr lang="en-US" dirty="0"/>
          </a:p>
        </p:txBody>
      </p:sp>
      <p:pic>
        <p:nvPicPr>
          <p:cNvPr id="5" name="Picture 2" descr="A man who is blind boards a light rail train with his service dog."/>
          <p:cNvPicPr>
            <a:picLocks noChangeAspect="1" noChangeArrowheads="1"/>
          </p:cNvPicPr>
          <p:nvPr/>
        </p:nvPicPr>
        <p:blipFill>
          <a:blip r:embed="rId3" cstate="print"/>
          <a:srcRect/>
          <a:stretch>
            <a:fillRect/>
          </a:stretch>
        </p:blipFill>
        <p:spPr bwMode="auto">
          <a:xfrm>
            <a:off x="6632236" y="1095376"/>
            <a:ext cx="2054564" cy="30818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Stats</a:t>
            </a:r>
            <a:endParaRPr lang="en-US" dirty="0"/>
          </a:p>
        </p:txBody>
      </p:sp>
      <p:sp>
        <p:nvSpPr>
          <p:cNvPr id="4" name="Content Placeholder 3"/>
          <p:cNvSpPr>
            <a:spLocks noGrp="1"/>
          </p:cNvSpPr>
          <p:nvPr>
            <p:ph idx="1"/>
          </p:nvPr>
        </p:nvSpPr>
        <p:spPr/>
        <p:txBody>
          <a:bodyPr/>
          <a:lstStyle/>
          <a:p>
            <a:r>
              <a:rPr lang="en-US" dirty="0" smtClean="0"/>
              <a:t>1989 – 36% of the bus fleet nationally, was accessible</a:t>
            </a:r>
          </a:p>
          <a:p>
            <a:r>
              <a:rPr lang="en-US" dirty="0" smtClean="0"/>
              <a:t>2002 – 91.4% of transit buses were equipped with ADA lifts/ramps and securements</a:t>
            </a:r>
            <a:endParaRPr lang="en-US" dirty="0"/>
          </a:p>
        </p:txBody>
      </p:sp>
      <p:pic>
        <p:nvPicPr>
          <p:cNvPr id="6" name="Picture 5" descr="JATRAN, driver telling Dr. Scott Crawford, at bus stop in wheelchair, that the lift will not operate"/>
          <p:cNvPicPr/>
          <p:nvPr/>
        </p:nvPicPr>
        <p:blipFill>
          <a:blip r:embed="rId3" cstate="print"/>
          <a:stretch>
            <a:fillRect/>
          </a:stretch>
        </p:blipFill>
        <p:spPr>
          <a:xfrm>
            <a:off x="2743200" y="4038600"/>
            <a:ext cx="3035979" cy="22860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Stats</a:t>
            </a:r>
            <a:endParaRPr lang="en-US" dirty="0"/>
          </a:p>
        </p:txBody>
      </p:sp>
      <p:sp>
        <p:nvSpPr>
          <p:cNvPr id="4" name="Content Placeholder 3"/>
          <p:cNvSpPr>
            <a:spLocks noGrp="1"/>
          </p:cNvSpPr>
          <p:nvPr>
            <p:ph idx="1"/>
          </p:nvPr>
        </p:nvSpPr>
        <p:spPr>
          <a:xfrm>
            <a:off x="457200" y="1209676"/>
            <a:ext cx="8229600" cy="4916488"/>
          </a:xfrm>
        </p:spPr>
        <p:txBody>
          <a:bodyPr>
            <a:normAutofit/>
          </a:bodyPr>
          <a:lstStyle/>
          <a:p>
            <a:r>
              <a:rPr lang="en-US" dirty="0" smtClean="0"/>
              <a:t>1991 – ADA related paratransit services accounted for about 16 million trips</a:t>
            </a:r>
          </a:p>
          <a:p>
            <a:r>
              <a:rPr lang="en-US" dirty="0" smtClean="0"/>
              <a:t>2001 – ADA related paratransit services accounted for almost 48 million trips</a:t>
            </a:r>
          </a:p>
          <a:p>
            <a:endParaRPr lang="en-US" dirty="0" smtClean="0"/>
          </a:p>
        </p:txBody>
      </p:sp>
      <p:pic>
        <p:nvPicPr>
          <p:cNvPr id="5" name="Picture 4" descr="Senior with walker boarding the lift of a fixed route bus."/>
          <p:cNvPicPr>
            <a:picLocks noChangeAspect="1"/>
          </p:cNvPicPr>
          <p:nvPr/>
        </p:nvPicPr>
        <p:blipFill>
          <a:blip r:embed="rId3"/>
          <a:stretch>
            <a:fillRect/>
          </a:stretch>
        </p:blipFill>
        <p:spPr>
          <a:xfrm>
            <a:off x="2790825" y="3643673"/>
            <a:ext cx="2752611" cy="2061801"/>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22 Years Post ADA</a:t>
            </a:r>
            <a:endParaRPr lang="en-US" dirty="0"/>
          </a:p>
        </p:txBody>
      </p:sp>
      <p:sp>
        <p:nvSpPr>
          <p:cNvPr id="4" name="Content Placeholder 3"/>
          <p:cNvSpPr>
            <a:spLocks noGrp="1"/>
          </p:cNvSpPr>
          <p:nvPr>
            <p:ph idx="1"/>
          </p:nvPr>
        </p:nvSpPr>
        <p:spPr/>
        <p:txBody>
          <a:bodyPr/>
          <a:lstStyle/>
          <a:p>
            <a:r>
              <a:rPr lang="en-US" dirty="0" smtClean="0"/>
              <a:t>Segregated transportation for people with disabilities used three times as much as it was before the ADA</a:t>
            </a:r>
          </a:p>
          <a:p>
            <a:r>
              <a:rPr lang="en-US" dirty="0" smtClean="0"/>
              <a:t>Despite the fact that three times as many fixed route vehicles are now accessible</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Trebling of Demand for Paratransit</a:t>
            </a:r>
            <a:endParaRPr lang="en-US" dirty="0"/>
          </a:p>
        </p:txBody>
      </p:sp>
      <p:sp>
        <p:nvSpPr>
          <p:cNvPr id="4" name="Content Placeholder 3"/>
          <p:cNvSpPr>
            <a:spLocks noGrp="1"/>
          </p:cNvSpPr>
          <p:nvPr>
            <p:ph idx="1"/>
          </p:nvPr>
        </p:nvSpPr>
        <p:spPr>
          <a:xfrm>
            <a:off x="457200" y="1417638"/>
            <a:ext cx="8229600" cy="4708525"/>
          </a:xfrm>
        </p:spPr>
        <p:txBody>
          <a:bodyPr/>
          <a:lstStyle/>
          <a:p>
            <a:r>
              <a:rPr lang="en-US" sz="3300" dirty="0" smtClean="0"/>
              <a:t>Represents an enormous expansion of mobility for people with disabilities</a:t>
            </a:r>
          </a:p>
          <a:p>
            <a:r>
              <a:rPr lang="en-US" sz="3300" dirty="0" smtClean="0"/>
              <a:t>Suggests that significant and widespread barriers continue to exclude many people with disabilities from accessing fixed route</a:t>
            </a:r>
          </a:p>
          <a:p>
            <a:pPr>
              <a:buNone/>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Projects of Meeting the Challenge</a:t>
            </a:r>
            <a:endParaRPr lang="en-US" b="1" dirty="0"/>
          </a:p>
        </p:txBody>
      </p:sp>
      <p:sp>
        <p:nvSpPr>
          <p:cNvPr id="4" name="Content Placeholder 3"/>
          <p:cNvSpPr>
            <a:spLocks noGrp="1"/>
          </p:cNvSpPr>
          <p:nvPr>
            <p:ph idx="1"/>
          </p:nvPr>
        </p:nvSpPr>
        <p:spPr/>
        <p:txBody>
          <a:bodyPr/>
          <a:lstStyle/>
          <a:p>
            <a:r>
              <a:rPr lang="en-US" sz="2400" b="1" dirty="0" smtClean="0"/>
              <a:t>Transit Access Project </a:t>
            </a:r>
            <a:r>
              <a:rPr lang="en-US" sz="2400" dirty="0" smtClean="0"/>
              <a:t>- MTC completed a cooperative agreement with the Federal Transit Administration of the U.S. Department of Transportation which consisted of developing materials for individuals and organizations to help them better understand and implement the regulations for public transit systems under the ADA. As part of this effort, MTC has completed a research project, and developed materials, a transit portal, and trainings for transit providers and riders with disabilities.</a:t>
            </a:r>
          </a:p>
          <a:p>
            <a:endParaRPr lang="en-US" dirty="0"/>
          </a:p>
        </p:txBody>
      </p:sp>
      <p:pic>
        <p:nvPicPr>
          <p:cNvPr id="6" name="Picture 2"/>
          <p:cNvPicPr>
            <a:picLocks noChangeAspect="1" noChangeArrowheads="1"/>
          </p:cNvPicPr>
          <p:nvPr/>
        </p:nvPicPr>
        <p:blipFill>
          <a:blip r:embed="rId3" cstate="print"/>
          <a:srcRect/>
          <a:stretch>
            <a:fillRect/>
          </a:stretch>
        </p:blipFill>
        <p:spPr bwMode="auto">
          <a:xfrm>
            <a:off x="2514600" y="5029200"/>
            <a:ext cx="38862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Segregation</a:t>
            </a:r>
            <a:endParaRPr lang="en-US" dirty="0"/>
          </a:p>
        </p:txBody>
      </p:sp>
      <p:sp>
        <p:nvSpPr>
          <p:cNvPr id="4" name="Content Placeholder 3"/>
          <p:cNvSpPr>
            <a:spLocks noGrp="1"/>
          </p:cNvSpPr>
          <p:nvPr>
            <p:ph idx="1"/>
          </p:nvPr>
        </p:nvSpPr>
        <p:spPr/>
        <p:txBody>
          <a:bodyPr>
            <a:normAutofit/>
          </a:bodyPr>
          <a:lstStyle/>
          <a:p>
            <a:r>
              <a:rPr lang="en-US" dirty="0" smtClean="0"/>
              <a:t>For those who are able to ride </a:t>
            </a:r>
            <a:r>
              <a:rPr lang="en-US" i="1" dirty="0" smtClean="0"/>
              <a:t>accessible</a:t>
            </a:r>
            <a:r>
              <a:rPr lang="en-US" dirty="0" smtClean="0"/>
              <a:t> fixed route systems, continued diversion to paratransit with its advance reservation structure amounts to continued discrimination and segregation on the basis of disability</a:t>
            </a:r>
          </a:p>
          <a:p>
            <a:r>
              <a:rPr lang="en-US" dirty="0" smtClean="0"/>
              <a:t>Separate is not equal</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smtClean="0"/>
              <a:t>A History of Transit and</a:t>
            </a:r>
            <a:br>
              <a:rPr lang="en-US" sz="4000" dirty="0" smtClean="0"/>
            </a:br>
            <a:r>
              <a:rPr lang="en-US" sz="4000" dirty="0" smtClean="0"/>
              <a:t>Disability Rights</a:t>
            </a:r>
            <a:endParaRPr lang="en-US" sz="4000" dirty="0"/>
          </a:p>
        </p:txBody>
      </p:sp>
      <p:sp>
        <p:nvSpPr>
          <p:cNvPr id="5" name="Content Placeholder 4"/>
          <p:cNvSpPr>
            <a:spLocks noGrp="1"/>
          </p:cNvSpPr>
          <p:nvPr>
            <p:ph idx="1"/>
          </p:nvPr>
        </p:nvSpPr>
        <p:spPr/>
        <p:txBody>
          <a:bodyPr/>
          <a:lstStyle/>
          <a:p>
            <a:r>
              <a:rPr lang="en-US" dirty="0" smtClean="0"/>
              <a:t>Why is this important?</a:t>
            </a:r>
          </a:p>
          <a:p>
            <a:pPr lvl="1"/>
            <a:r>
              <a:rPr lang="en-US" dirty="0" smtClean="0"/>
              <a:t>Many people with disabilities and their families are reluctant to ride fixed route but would rather stay on paratransit. Understand why.</a:t>
            </a:r>
          </a:p>
          <a:p>
            <a:pPr lvl="1"/>
            <a:r>
              <a:rPr lang="en-US" dirty="0" smtClean="0"/>
              <a:t>Reminding these individuals of this history will increase their commitment to integrated, fixed route travel</a:t>
            </a:r>
          </a:p>
          <a:p>
            <a:pPr lvl="1"/>
            <a:r>
              <a:rPr lang="en-US" dirty="0" smtClean="0"/>
              <a:t>Knowledge of the history will help you to be a better advocate</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History of Transit and</a:t>
            </a:r>
            <a:br>
              <a:rPr lang="en-US" dirty="0" smtClean="0"/>
            </a:br>
            <a:r>
              <a:rPr lang="en-US" dirty="0" smtClean="0"/>
              <a:t>Disability Rights</a:t>
            </a:r>
            <a:endParaRPr lang="en-US" dirty="0"/>
          </a:p>
        </p:txBody>
      </p:sp>
      <p:sp>
        <p:nvSpPr>
          <p:cNvPr id="4" name="Content Placeholder 3"/>
          <p:cNvSpPr>
            <a:spLocks noGrp="1"/>
          </p:cNvSpPr>
          <p:nvPr>
            <p:ph idx="1"/>
          </p:nvPr>
        </p:nvSpPr>
        <p:spPr/>
        <p:txBody>
          <a:bodyPr>
            <a:normAutofit/>
          </a:bodyPr>
          <a:lstStyle/>
          <a:p>
            <a:r>
              <a:rPr lang="en-US" i="1" dirty="0" smtClean="0"/>
              <a:t>To Ride the Public’s Buses: The Fight that Built a Movement</a:t>
            </a:r>
            <a:r>
              <a:rPr lang="en-US" dirty="0" smtClean="0"/>
              <a:t> </a:t>
            </a:r>
          </a:p>
          <a:p>
            <a:r>
              <a:rPr lang="en-US" dirty="0" smtClean="0"/>
              <a:t>Edited by Mary Johnson and Barrett Shaw</a:t>
            </a:r>
          </a:p>
          <a:p>
            <a:r>
              <a:rPr lang="en-US" dirty="0" smtClean="0"/>
              <a:t>Anthology of articles from “The Disability Rag” (1983-1990) relating events of the disability rights movement’s struggle to access public transit</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       History</a:t>
            </a:r>
            <a:endParaRPr lang="en-US" dirty="0"/>
          </a:p>
        </p:txBody>
      </p:sp>
      <p:sp>
        <p:nvSpPr>
          <p:cNvPr id="4" name="Content Placeholder 3"/>
          <p:cNvSpPr>
            <a:spLocks noGrp="1"/>
          </p:cNvSpPr>
          <p:nvPr>
            <p:ph idx="1"/>
          </p:nvPr>
        </p:nvSpPr>
        <p:spPr>
          <a:xfrm>
            <a:off x="457200" y="1417638"/>
            <a:ext cx="8229600" cy="4708525"/>
          </a:xfrm>
        </p:spPr>
        <p:txBody>
          <a:bodyPr>
            <a:normAutofit/>
          </a:bodyPr>
          <a:lstStyle/>
          <a:p>
            <a:pPr>
              <a:buNone/>
            </a:pPr>
            <a:endParaRPr lang="en-US" sz="2000" dirty="0" smtClean="0"/>
          </a:p>
          <a:p>
            <a:r>
              <a:rPr lang="en-US" dirty="0" smtClean="0"/>
              <a:t>From 1978 through the 1980’s, prior to the passage of the ADA, ADAPT* members with disabilities chained themselves to public buses and shut down public bus service while demanding that they be given an opportunity to ride integrated public buses.</a:t>
            </a:r>
            <a:endParaRPr lang="en-US" sz="900" dirty="0" smtClean="0"/>
          </a:p>
          <a:p>
            <a:pPr>
              <a:buNone/>
            </a:pPr>
            <a:r>
              <a:rPr lang="en-US" sz="2400" dirty="0" smtClean="0"/>
              <a:t>* American Disabled for Accessible Public Transportation, a project of Atlantis, an independent living center in Denver </a:t>
            </a:r>
            <a:endParaRPr lang="en-US" sz="2400" dirty="0"/>
          </a:p>
        </p:txBody>
      </p:sp>
      <p:pic>
        <p:nvPicPr>
          <p:cNvPr id="5" name="Picture 4" descr="ADAPT 25th anniversary logo with graphic symbol depicting an individual in a wheelchair breaking a chain"/>
          <p:cNvPicPr>
            <a:picLocks noChangeAspect="1"/>
          </p:cNvPicPr>
          <p:nvPr/>
        </p:nvPicPr>
        <p:blipFill>
          <a:blip r:embed="rId3" cstate="print"/>
          <a:stretch>
            <a:fillRect/>
          </a:stretch>
        </p:blipFill>
        <p:spPr>
          <a:xfrm>
            <a:off x="4343400" y="0"/>
            <a:ext cx="4143375" cy="198441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            History</a:t>
            </a:r>
            <a:endParaRPr lang="en-US" dirty="0"/>
          </a:p>
        </p:txBody>
      </p:sp>
      <p:sp>
        <p:nvSpPr>
          <p:cNvPr id="4" name="Content Placeholder 3"/>
          <p:cNvSpPr>
            <a:spLocks noGrp="1"/>
          </p:cNvSpPr>
          <p:nvPr>
            <p:ph idx="1"/>
          </p:nvPr>
        </p:nvSpPr>
        <p:spPr/>
        <p:txBody>
          <a:bodyPr/>
          <a:lstStyle/>
          <a:p>
            <a:endParaRPr lang="en-US" dirty="0" smtClean="0"/>
          </a:p>
          <a:p>
            <a:r>
              <a:rPr lang="en-US" dirty="0" smtClean="0"/>
              <a:t>ADAPT activist Mark Johnson – “Black people fought for the right to ride on the front of the bus. We’re fighting for the right to get on the bus.”</a:t>
            </a:r>
          </a:p>
          <a:p>
            <a:pPr>
              <a:buNone/>
            </a:pPr>
            <a:r>
              <a:rPr lang="en-US" sz="1900" dirty="0" smtClean="0"/>
              <a:t>			“Protest, Power, and Change, An Encyclopedia of Nonviolent 		Action from ACT-UP to Women’s Suffrage”, Roger S. Powers, et 		al., 1997, pg. 11.</a:t>
            </a:r>
            <a:endParaRPr lang="en-US" dirty="0" smtClean="0"/>
          </a:p>
          <a:p>
            <a:endParaRPr lang="en-US" dirty="0"/>
          </a:p>
        </p:txBody>
      </p:sp>
      <p:pic>
        <p:nvPicPr>
          <p:cNvPr id="6" name="Picture 5" descr="bus protest - one protester has a sign on the back of his wheelchair that reads: I can't even get to the back of the bus"/>
          <p:cNvPicPr>
            <a:picLocks noChangeAspect="1"/>
          </p:cNvPicPr>
          <p:nvPr/>
        </p:nvPicPr>
        <p:blipFill>
          <a:blip r:embed="rId3" cstate="print"/>
          <a:stretch>
            <a:fillRect/>
          </a:stretch>
        </p:blipFill>
        <p:spPr>
          <a:xfrm>
            <a:off x="4953000" y="0"/>
            <a:ext cx="3257068" cy="213360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           		   History</a:t>
            </a:r>
            <a:endParaRPr lang="en-US" dirty="0"/>
          </a:p>
        </p:txBody>
      </p:sp>
      <p:sp>
        <p:nvSpPr>
          <p:cNvPr id="4" name="Content Placeholder 3"/>
          <p:cNvSpPr>
            <a:spLocks noGrp="1"/>
          </p:cNvSpPr>
          <p:nvPr>
            <p:ph idx="1"/>
          </p:nvPr>
        </p:nvSpPr>
        <p:spPr/>
        <p:txBody>
          <a:bodyPr>
            <a:normAutofit/>
          </a:bodyPr>
          <a:lstStyle/>
          <a:p>
            <a:r>
              <a:rPr lang="en-US" dirty="0" smtClean="0"/>
              <a:t>During this time, APTA (American Public Transportation Association) opposed access to public buses</a:t>
            </a:r>
          </a:p>
          <a:p>
            <a:r>
              <a:rPr lang="en-US" dirty="0" smtClean="0"/>
              <a:t>APTA insisted that paratransit was a better alternative</a:t>
            </a:r>
          </a:p>
          <a:p>
            <a:pPr lvl="1">
              <a:buNone/>
            </a:pP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3" name="Content Placeholder 2"/>
          <p:cNvSpPr>
            <a:spLocks noGrp="1"/>
          </p:cNvSpPr>
          <p:nvPr>
            <p:ph idx="1"/>
          </p:nvPr>
        </p:nvSpPr>
        <p:spPr/>
        <p:txBody>
          <a:bodyPr/>
          <a:lstStyle/>
          <a:p>
            <a:r>
              <a:rPr lang="en-US" dirty="0" smtClean="0"/>
              <a:t>ADAPT members disagreed and continued to block buses </a:t>
            </a:r>
            <a:r>
              <a:rPr lang="en-US" i="1" dirty="0" smtClean="0"/>
              <a:t>because they did not believe paratransit rides would give them equal rights…</a:t>
            </a:r>
          </a:p>
        </p:txBody>
      </p:sp>
      <p:pic>
        <p:nvPicPr>
          <p:cNvPr id="4" name="Picture 2" descr="bus driver lowering the lift on his paratransit bus as a man in a wheelchair waits to board the bus"/>
          <p:cNvPicPr>
            <a:picLocks noChangeAspect="1" noChangeArrowheads="1"/>
          </p:cNvPicPr>
          <p:nvPr/>
        </p:nvPicPr>
        <p:blipFill>
          <a:blip r:embed="rId3" cstate="print"/>
          <a:srcRect/>
          <a:stretch>
            <a:fillRect/>
          </a:stretch>
        </p:blipFill>
        <p:spPr bwMode="auto">
          <a:xfrm>
            <a:off x="3886200" y="3352800"/>
            <a:ext cx="3429000" cy="20768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4" name="Content Placeholder 3"/>
          <p:cNvSpPr>
            <a:spLocks noGrp="1"/>
          </p:cNvSpPr>
          <p:nvPr>
            <p:ph idx="1"/>
          </p:nvPr>
        </p:nvSpPr>
        <p:spPr/>
        <p:txBody>
          <a:bodyPr/>
          <a:lstStyle/>
          <a:p>
            <a:r>
              <a:rPr lang="en-US" dirty="0" smtClean="0"/>
              <a:t>When the ADA was signed into law in 1990, it did not create the idea of paratransit</a:t>
            </a:r>
          </a:p>
          <a:p>
            <a:pPr lvl="1"/>
            <a:r>
              <a:rPr lang="en-US" dirty="0" smtClean="0"/>
              <a:t>Put parameters on how paratransit must be operated</a:t>
            </a:r>
          </a:p>
          <a:p>
            <a:pPr lvl="1"/>
            <a:r>
              <a:rPr lang="en-US" dirty="0" smtClean="0"/>
              <a:t>Set the expectation that paratransit would be a safety net, until the fixed route buses became accessible</a:t>
            </a:r>
          </a:p>
          <a:p>
            <a:pPr lvl="1"/>
            <a:r>
              <a:rPr lang="en-US" dirty="0" smtClean="0"/>
              <a:t>Set requirements for fixed route accessibility</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Reduced Expectations</a:t>
            </a:r>
            <a:endParaRPr lang="en-US" dirty="0"/>
          </a:p>
        </p:txBody>
      </p:sp>
      <p:sp>
        <p:nvSpPr>
          <p:cNvPr id="4" name="Content Placeholder 3"/>
          <p:cNvSpPr>
            <a:spLocks noGrp="1"/>
          </p:cNvSpPr>
          <p:nvPr>
            <p:ph idx="1"/>
          </p:nvPr>
        </p:nvSpPr>
        <p:spPr>
          <a:xfrm>
            <a:off x="457200" y="1056904"/>
            <a:ext cx="8229600" cy="4820022"/>
          </a:xfrm>
        </p:spPr>
        <p:txBody>
          <a:bodyPr>
            <a:normAutofit fontScale="85000" lnSpcReduction="10000"/>
          </a:bodyPr>
          <a:lstStyle/>
          <a:p>
            <a:r>
              <a:rPr lang="en-US" dirty="0" smtClean="0"/>
              <a:t>For decades, people with disabilities were told to ride paratransit, so they did.</a:t>
            </a:r>
          </a:p>
          <a:p>
            <a:r>
              <a:rPr lang="en-US" dirty="0" smtClean="0"/>
              <a:t>Although lifts and ramps are now on fixed route buses, many other barriers still exist, which means often people with disabilities have no choice but paratransit.</a:t>
            </a:r>
          </a:p>
          <a:p>
            <a:r>
              <a:rPr lang="en-US" dirty="0" smtClean="0"/>
              <a:t>People with disabilities have become so accustomed to paratransit they often no longer advocate for access to fixed route. They expect “special” transportation services.</a:t>
            </a:r>
          </a:p>
          <a:p>
            <a:r>
              <a:rPr lang="en-US" dirty="0" smtClean="0"/>
              <a:t>However, they find paratransit’s negotiated advance reservation system, sometimes poorly implemented, to be inadequate.</a:t>
            </a:r>
          </a:p>
          <a:p>
            <a:endParaRPr lang="en-US"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buNone/>
            </a:pPr>
            <a:r>
              <a:rPr lang="en-US" dirty="0" smtClean="0"/>
              <a:t>Is segregated transportation as good as it gets for people with disabilities?</a:t>
            </a:r>
            <a:endParaRPr lang="en-US" dirty="0"/>
          </a:p>
        </p:txBody>
      </p:sp>
      <p:pic>
        <p:nvPicPr>
          <p:cNvPr id="5" name="Picture 4" descr="Paratransit bus with rider on lift"/>
          <p:cNvPicPr>
            <a:picLocks noChangeAspect="1"/>
          </p:cNvPicPr>
          <p:nvPr/>
        </p:nvPicPr>
        <p:blipFill>
          <a:blip r:embed="rId3"/>
          <a:stretch>
            <a:fillRect/>
          </a:stretch>
        </p:blipFill>
        <p:spPr>
          <a:xfrm>
            <a:off x="2460778" y="2765837"/>
            <a:ext cx="3906467" cy="292608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Projects of Meeting the Challenge</a:t>
            </a:r>
            <a:endParaRPr lang="en-US" b="1" dirty="0"/>
          </a:p>
        </p:txBody>
      </p:sp>
      <p:sp>
        <p:nvSpPr>
          <p:cNvPr id="4" name="Content Placeholder 3"/>
          <p:cNvSpPr>
            <a:spLocks noGrp="1"/>
          </p:cNvSpPr>
          <p:nvPr>
            <p:ph idx="1"/>
          </p:nvPr>
        </p:nvSpPr>
        <p:spPr/>
        <p:txBody>
          <a:bodyPr/>
          <a:lstStyle/>
          <a:p>
            <a:r>
              <a:rPr lang="en-US" b="1" dirty="0" smtClean="0"/>
              <a:t>Rocky Mountain ADA Center </a:t>
            </a:r>
            <a:r>
              <a:rPr lang="en-US" dirty="0" smtClean="0"/>
              <a:t>- One of the 10 regional ADA centers composing the ADA National Network. We provide technical assistance on the ADA to individuals and organizations in Colorado, Utah, Wyoming, North Dakota, South Dakota and Montana.</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 – Win for Everyone</a:t>
            </a:r>
            <a:endParaRPr lang="en-US" dirty="0"/>
          </a:p>
        </p:txBody>
      </p:sp>
      <p:sp>
        <p:nvSpPr>
          <p:cNvPr id="4" name="Content Placeholder 3"/>
          <p:cNvSpPr>
            <a:spLocks noGrp="1"/>
          </p:cNvSpPr>
          <p:nvPr>
            <p:ph idx="1"/>
          </p:nvPr>
        </p:nvSpPr>
        <p:spPr>
          <a:xfrm>
            <a:off x="457200" y="1175658"/>
            <a:ext cx="8229600" cy="4950506"/>
          </a:xfrm>
        </p:spPr>
        <p:txBody>
          <a:bodyPr/>
          <a:lstStyle/>
          <a:p>
            <a:r>
              <a:rPr lang="en-US" dirty="0" smtClean="0"/>
              <a:t>Creating maximum accessibility on fixed route systems is a win for riders with disabilities, it’s a win for transit agencies, and it’s a win for communities.</a:t>
            </a:r>
            <a:endParaRPr lang="en-US" dirty="0"/>
          </a:p>
        </p:txBody>
      </p:sp>
      <p:pic>
        <p:nvPicPr>
          <p:cNvPr id="1026" name="Picture 2" descr="Scene from a bus station with several buses waiting at the curbs; an older man in a wheelchair at the center of the frame"/>
          <p:cNvPicPr>
            <a:picLocks noChangeAspect="1" noChangeArrowheads="1"/>
          </p:cNvPicPr>
          <p:nvPr/>
        </p:nvPicPr>
        <p:blipFill>
          <a:blip r:embed="rId3" cstate="print"/>
          <a:srcRect/>
          <a:stretch>
            <a:fillRect/>
          </a:stretch>
        </p:blipFill>
        <p:spPr bwMode="auto">
          <a:xfrm>
            <a:off x="2752725" y="3313587"/>
            <a:ext cx="3865607" cy="25707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33475"/>
          </a:xfrm>
        </p:spPr>
        <p:txBody>
          <a:bodyPr/>
          <a:lstStyle/>
          <a:p>
            <a:r>
              <a:rPr lang="en-US" dirty="0" smtClean="0"/>
              <a:t>Riders with Disabilities Win</a:t>
            </a:r>
            <a:endParaRPr lang="en-US" dirty="0"/>
          </a:p>
        </p:txBody>
      </p:sp>
      <p:sp>
        <p:nvSpPr>
          <p:cNvPr id="4" name="Content Placeholder 3"/>
          <p:cNvSpPr>
            <a:spLocks noGrp="1"/>
          </p:cNvSpPr>
          <p:nvPr>
            <p:ph idx="1"/>
          </p:nvPr>
        </p:nvSpPr>
        <p:spPr>
          <a:xfrm>
            <a:off x="457200" y="895350"/>
            <a:ext cx="8229600" cy="5230814"/>
          </a:xfrm>
        </p:spPr>
        <p:txBody>
          <a:bodyPr>
            <a:normAutofit/>
          </a:bodyPr>
          <a:lstStyle/>
          <a:p>
            <a:r>
              <a:rPr lang="en-US" dirty="0" smtClean="0"/>
              <a:t>When riding an accessible fixed route system, people with disabilities</a:t>
            </a:r>
          </a:p>
          <a:p>
            <a:pPr lvl="1"/>
            <a:r>
              <a:rPr lang="en-US" dirty="0" smtClean="0"/>
              <a:t>Are integrated into the mainstream of society and the stigma of the short bus is eliminated</a:t>
            </a:r>
          </a:p>
          <a:p>
            <a:pPr lvl="1"/>
            <a:r>
              <a:rPr lang="en-US" dirty="0" smtClean="0"/>
              <a:t>Experience greater independence and spontaneity</a:t>
            </a:r>
          </a:p>
          <a:p>
            <a:pPr lvl="1"/>
            <a:r>
              <a:rPr lang="en-US" dirty="0" smtClean="0"/>
              <a:t>Are able to avoid the limitations of paratransit</a:t>
            </a:r>
          </a:p>
          <a:p>
            <a:pPr lvl="1"/>
            <a:endParaRPr lang="en-US"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 Agencies Win</a:t>
            </a:r>
            <a:endParaRPr lang="en-US" dirty="0"/>
          </a:p>
        </p:txBody>
      </p:sp>
      <p:sp>
        <p:nvSpPr>
          <p:cNvPr id="4" name="Content Placeholder 3"/>
          <p:cNvSpPr>
            <a:spLocks noGrp="1"/>
          </p:cNvSpPr>
          <p:nvPr>
            <p:ph idx="1"/>
          </p:nvPr>
        </p:nvSpPr>
        <p:spPr>
          <a:xfrm>
            <a:off x="457200" y="1228726"/>
            <a:ext cx="8229600" cy="4897438"/>
          </a:xfrm>
        </p:spPr>
        <p:txBody>
          <a:bodyPr>
            <a:normAutofit fontScale="92500" lnSpcReduction="10000"/>
          </a:bodyPr>
          <a:lstStyle/>
          <a:p>
            <a:r>
              <a:rPr lang="en-US" dirty="0" smtClean="0"/>
              <a:t>When transit agencies and communities remove barriers that prevent riders with disabilities from riding fixed routes, transit agencies are able to </a:t>
            </a:r>
          </a:p>
          <a:p>
            <a:pPr lvl="1"/>
            <a:r>
              <a:rPr lang="en-US" dirty="0" smtClean="0"/>
              <a:t>Increase fixed route ridership</a:t>
            </a:r>
          </a:p>
          <a:p>
            <a:pPr lvl="1"/>
            <a:r>
              <a:rPr lang="en-US" dirty="0" smtClean="0"/>
              <a:t>Reduce the number of paratransit trips</a:t>
            </a:r>
          </a:p>
          <a:p>
            <a:pPr lvl="1"/>
            <a:r>
              <a:rPr lang="en-US" b="1" dirty="0" smtClean="0"/>
              <a:t>Save money </a:t>
            </a:r>
            <a:r>
              <a:rPr lang="en-US" dirty="0" smtClean="0"/>
              <a:t>and reduce budget problems</a:t>
            </a:r>
          </a:p>
          <a:p>
            <a:pPr lvl="1"/>
            <a:r>
              <a:rPr lang="en-US" dirty="0" smtClean="0"/>
              <a:t>Retain routes and service levels on fixed route</a:t>
            </a:r>
          </a:p>
          <a:p>
            <a:pPr lvl="1"/>
            <a:r>
              <a:rPr lang="en-US" dirty="0" smtClean="0"/>
              <a:t>Reduce capacity constraints on paratransit</a:t>
            </a:r>
          </a:p>
          <a:p>
            <a:pPr lvl="1"/>
            <a:r>
              <a:rPr lang="en-US" dirty="0" smtClean="0"/>
              <a:t>Reduce service problems related to capacity constraints on paratransit</a:t>
            </a:r>
          </a:p>
          <a:p>
            <a:pPr lvl="1"/>
            <a:r>
              <a:rPr lang="en-US" dirty="0" smtClean="0"/>
              <a:t>Reduce complaints from paratransit riders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 Agencies Win</a:t>
            </a:r>
            <a:endParaRPr lang="en-US" dirty="0"/>
          </a:p>
        </p:txBody>
      </p:sp>
      <p:sp>
        <p:nvSpPr>
          <p:cNvPr id="4" name="Content Placeholder 3"/>
          <p:cNvSpPr>
            <a:spLocks noGrp="1"/>
          </p:cNvSpPr>
          <p:nvPr>
            <p:ph idx="1"/>
          </p:nvPr>
        </p:nvSpPr>
        <p:spPr>
          <a:xfrm>
            <a:off x="457200" y="1276351"/>
            <a:ext cx="8229600" cy="4859338"/>
          </a:xfrm>
        </p:spPr>
        <p:txBody>
          <a:bodyPr>
            <a:normAutofit fontScale="92500" lnSpcReduction="20000"/>
          </a:bodyPr>
          <a:lstStyle/>
          <a:p>
            <a:r>
              <a:rPr lang="en-US" dirty="0" smtClean="0"/>
              <a:t>Cost-benefit analysis</a:t>
            </a:r>
          </a:p>
          <a:p>
            <a:pPr lvl="1"/>
            <a:r>
              <a:rPr lang="en-US" dirty="0" smtClean="0"/>
              <a:t>If an individual with a disability is riding paratransit to commute to her job 5 days per week, 50 weeks per year (500 trips a year), and</a:t>
            </a:r>
          </a:p>
          <a:p>
            <a:pPr lvl="1"/>
            <a:r>
              <a:rPr lang="en-US" dirty="0" smtClean="0"/>
              <a:t>The cost difference of each of those paratransit trips for the transit agency is $25 per trip (a conservative estimate),</a:t>
            </a:r>
          </a:p>
          <a:p>
            <a:pPr lvl="1"/>
            <a:r>
              <a:rPr lang="en-US" dirty="0" smtClean="0"/>
              <a:t>The total yearly cost for the transit agency to provide paratransit to that one individual to go to work is $12,500.</a:t>
            </a:r>
          </a:p>
          <a:p>
            <a:pPr lvl="1"/>
            <a:r>
              <a:rPr lang="en-US" dirty="0" smtClean="0"/>
              <a:t>If those trips can be converted to fixed route trips, the transit agency will save $12,500 for that one individual.</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Communities Win</a:t>
            </a:r>
            <a:endParaRPr lang="en-US" dirty="0"/>
          </a:p>
        </p:txBody>
      </p:sp>
      <p:sp>
        <p:nvSpPr>
          <p:cNvPr id="4" name="Content Placeholder 3"/>
          <p:cNvSpPr>
            <a:spLocks noGrp="1"/>
          </p:cNvSpPr>
          <p:nvPr>
            <p:ph idx="1"/>
          </p:nvPr>
        </p:nvSpPr>
        <p:spPr>
          <a:xfrm>
            <a:off x="457200" y="1417639"/>
            <a:ext cx="8229600" cy="4430712"/>
          </a:xfrm>
        </p:spPr>
        <p:txBody>
          <a:bodyPr>
            <a:normAutofit fontScale="92500" lnSpcReduction="20000"/>
          </a:bodyPr>
          <a:lstStyle/>
          <a:p>
            <a:r>
              <a:rPr lang="en-US" sz="3200" dirty="0" smtClean="0"/>
              <a:t>Better use of tax money</a:t>
            </a:r>
          </a:p>
          <a:p>
            <a:r>
              <a:rPr lang="en-US" dirty="0" smtClean="0"/>
              <a:t>Cost-benefit analysis</a:t>
            </a:r>
          </a:p>
          <a:p>
            <a:pPr lvl="1"/>
            <a:r>
              <a:rPr lang="en-US" dirty="0" smtClean="0"/>
              <a:t>For our individual riding paratransit to work at a cost of $12,500 per year,</a:t>
            </a:r>
          </a:p>
          <a:p>
            <a:pPr lvl="1"/>
            <a:r>
              <a:rPr lang="en-US" dirty="0" smtClean="0"/>
              <a:t>Perhaps the barrier preventing that individual who is a wheelchair user from riding fixed route is the need for two curb ramps.</a:t>
            </a:r>
          </a:p>
          <a:p>
            <a:pPr lvl="1"/>
            <a:r>
              <a:rPr lang="en-US" dirty="0" smtClean="0"/>
              <a:t>The cost of constructing two curb ramps could be as little as $5,000.</a:t>
            </a:r>
          </a:p>
          <a:p>
            <a:pPr lvl="1"/>
            <a:r>
              <a:rPr lang="en-US" dirty="0" smtClean="0"/>
              <a:t>Fiscally responsible to construct the curb ramps and convert these trips to fixed route trips.</a:t>
            </a:r>
          </a:p>
          <a:p>
            <a:endParaRPr lang="en-US" sz="3200"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a:t>
            </a:r>
            <a:endParaRPr lang="en-US" dirty="0"/>
          </a:p>
        </p:txBody>
      </p:sp>
      <p:sp>
        <p:nvSpPr>
          <p:cNvPr id="4" name="Content Placeholder 3"/>
          <p:cNvSpPr>
            <a:spLocks noGrp="1"/>
          </p:cNvSpPr>
          <p:nvPr>
            <p:ph idx="1"/>
          </p:nvPr>
        </p:nvSpPr>
        <p:spPr>
          <a:xfrm>
            <a:off x="457200" y="1143000"/>
            <a:ext cx="8229600" cy="4983163"/>
          </a:xfrm>
        </p:spPr>
        <p:txBody>
          <a:bodyPr>
            <a:normAutofit fontScale="92500"/>
          </a:bodyPr>
          <a:lstStyle/>
          <a:p>
            <a:r>
              <a:rPr lang="en-US" dirty="0" smtClean="0"/>
              <a:t>Transit districts sometimes lack jurisdiction to construct the needed curb ramps</a:t>
            </a:r>
          </a:p>
          <a:p>
            <a:r>
              <a:rPr lang="en-US" dirty="0" smtClean="0"/>
              <a:t>City or county, having jurisdiction, must pay for the curb ramps, has its own budget problems and doesn’t see an immediate benefit for them</a:t>
            </a:r>
          </a:p>
          <a:p>
            <a:r>
              <a:rPr lang="en-US" dirty="0" smtClean="0"/>
              <a:t>But the taxpayer who pays taxes to the transit district and the city/county – would benefit from tax stewardship of the transit district and the city/county working together to remove barriers</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Communities Win</a:t>
            </a:r>
            <a:endParaRPr lang="en-US" dirty="0"/>
          </a:p>
        </p:txBody>
      </p:sp>
      <p:sp>
        <p:nvSpPr>
          <p:cNvPr id="4" name="Content Placeholder 3"/>
          <p:cNvSpPr>
            <a:spLocks noGrp="1"/>
          </p:cNvSpPr>
          <p:nvPr>
            <p:ph idx="1"/>
          </p:nvPr>
        </p:nvSpPr>
        <p:spPr>
          <a:xfrm>
            <a:off x="457200" y="1199408"/>
            <a:ext cx="8229600" cy="4926755"/>
          </a:xfrm>
        </p:spPr>
        <p:txBody>
          <a:bodyPr/>
          <a:lstStyle/>
          <a:p>
            <a:r>
              <a:rPr lang="en-US" dirty="0" smtClean="0"/>
              <a:t>When riders with disabilities are able to consistently ride fixed route, they are then able to consistently get to their jobs on time and then . . .</a:t>
            </a:r>
          </a:p>
          <a:p>
            <a:pPr lvl="1"/>
            <a:r>
              <a:rPr lang="en-US" dirty="0" smtClean="0"/>
              <a:t>tax users become tax payers!</a:t>
            </a:r>
          </a:p>
          <a:p>
            <a:pPr>
              <a:buNone/>
            </a:pPr>
            <a:endParaRPr lang="en-US" dirty="0"/>
          </a:p>
        </p:txBody>
      </p:sp>
      <p:pic>
        <p:nvPicPr>
          <p:cNvPr id="6" name="Picture 5" descr="Four people wait for  a light rail train. One is using a wheelchair, one has a white cane, and one has a service animal."/>
          <p:cNvPicPr>
            <a:picLocks noChangeAspect="1"/>
          </p:cNvPicPr>
          <p:nvPr/>
        </p:nvPicPr>
        <p:blipFill>
          <a:blip r:embed="rId3"/>
          <a:stretch>
            <a:fillRect/>
          </a:stretch>
        </p:blipFill>
        <p:spPr>
          <a:xfrm>
            <a:off x="2507455" y="3935413"/>
            <a:ext cx="3566160" cy="2377440"/>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in it for You?</a:t>
            </a:r>
            <a:endParaRPr lang="en-US" dirty="0"/>
          </a:p>
        </p:txBody>
      </p:sp>
      <p:sp>
        <p:nvSpPr>
          <p:cNvPr id="3" name="Content Placeholder 2"/>
          <p:cNvSpPr>
            <a:spLocks noGrp="1"/>
          </p:cNvSpPr>
          <p:nvPr>
            <p:ph idx="1"/>
          </p:nvPr>
        </p:nvSpPr>
        <p:spPr>
          <a:xfrm>
            <a:off x="457200" y="1257300"/>
            <a:ext cx="8229600" cy="4868863"/>
          </a:xfrm>
        </p:spPr>
        <p:txBody>
          <a:bodyPr/>
          <a:lstStyle/>
          <a:p>
            <a:r>
              <a:rPr lang="en-US" dirty="0" smtClean="0"/>
              <a:t>Knowing the economic benefits for transit systems when riders use fixed route instead of paratransit for all or even some of their trips gives travel trainers power </a:t>
            </a:r>
          </a:p>
          <a:p>
            <a:pPr lvl="1"/>
            <a:r>
              <a:rPr lang="en-US" dirty="0" smtClean="0"/>
              <a:t>To market  your travel training services</a:t>
            </a:r>
          </a:p>
          <a:p>
            <a:pPr lvl="1"/>
            <a:r>
              <a:rPr lang="en-US" dirty="0" smtClean="0"/>
              <a:t>To negotiate with transit providers </a:t>
            </a:r>
          </a:p>
          <a:p>
            <a:pPr lvl="1"/>
            <a:r>
              <a:rPr lang="en-US" dirty="0" smtClean="0"/>
              <a:t>To persuade fellow taxpayers to join your cause</a:t>
            </a:r>
          </a:p>
          <a:p>
            <a:pPr lvl="1"/>
            <a:r>
              <a:rPr lang="en-US" dirty="0" smtClean="0"/>
              <a:t>To get policy makers/political leaders on your side</a:t>
            </a:r>
          </a:p>
          <a:p>
            <a:pPr lvl="1"/>
            <a:endParaRPr lang="en-US" dirty="0" smtClean="0"/>
          </a:p>
          <a:p>
            <a:pPr lvl="1"/>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Bring all stakeholders to the table</a:t>
            </a:r>
            <a:endParaRPr lang="en-US" dirty="0"/>
          </a:p>
        </p:txBody>
      </p:sp>
      <p:sp>
        <p:nvSpPr>
          <p:cNvPr id="4" name="Content Placeholder 3"/>
          <p:cNvSpPr>
            <a:spLocks noGrp="1"/>
          </p:cNvSpPr>
          <p:nvPr>
            <p:ph idx="1"/>
          </p:nvPr>
        </p:nvSpPr>
        <p:spPr>
          <a:xfrm>
            <a:off x="457200" y="1190626"/>
            <a:ext cx="8229600" cy="4486274"/>
          </a:xfrm>
        </p:spPr>
        <p:txBody>
          <a:bodyPr>
            <a:normAutofit fontScale="92500" lnSpcReduction="20000"/>
          </a:bodyPr>
          <a:lstStyle/>
          <a:p>
            <a:r>
              <a:rPr lang="en-US" dirty="0" smtClean="0"/>
              <a:t>Transit agencies must commit to removing barriers from fixed route transit systems</a:t>
            </a:r>
          </a:p>
          <a:p>
            <a:r>
              <a:rPr lang="en-US" dirty="0" smtClean="0"/>
              <a:t>Local governments must commit to accessible public rights-of-way</a:t>
            </a:r>
          </a:p>
          <a:p>
            <a:r>
              <a:rPr lang="en-US" dirty="0" smtClean="0"/>
              <a:t>Riders with disabilities must commit to getting on the integrated fixed route buses if they are able and must expect and advocate for accessibility on the fixed route</a:t>
            </a:r>
          </a:p>
          <a:p>
            <a:r>
              <a:rPr lang="en-US" dirty="0" smtClean="0"/>
              <a:t>Disability advocacy organizations must advocate for accessible fixed route and encourage their consumers to ride the fixed route when able</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Advocate Strategically</a:t>
            </a:r>
            <a:endParaRPr lang="en-US" dirty="0"/>
          </a:p>
        </p:txBody>
      </p:sp>
      <p:sp>
        <p:nvSpPr>
          <p:cNvPr id="4" name="Content Placeholder 3"/>
          <p:cNvSpPr>
            <a:spLocks noGrp="1"/>
          </p:cNvSpPr>
          <p:nvPr>
            <p:ph idx="1"/>
          </p:nvPr>
        </p:nvSpPr>
        <p:spPr/>
        <p:txBody>
          <a:bodyPr/>
          <a:lstStyle/>
          <a:p>
            <a:r>
              <a:rPr lang="en-US" dirty="0" smtClean="0"/>
              <a:t>Use economic leverage to persuade policy makers </a:t>
            </a:r>
          </a:p>
          <a:p>
            <a:r>
              <a:rPr lang="en-US" dirty="0" smtClean="0"/>
              <a:t>Accessible fixed route transit can provide more rides for less cost</a:t>
            </a:r>
          </a:p>
          <a:p>
            <a:r>
              <a:rPr lang="en-US" dirty="0" smtClean="0"/>
              <a:t>Back to the basics – integration is a fundamental civil right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b="1" dirty="0" smtClean="0">
                <a:solidFill>
                  <a:schemeClr val="tx2">
                    <a:lumMod val="75000"/>
                  </a:schemeClr>
                </a:solidFill>
                <a:latin typeface="+mn-lt"/>
              </a:rPr>
              <a:t>	</a:t>
            </a:r>
            <a:r>
              <a:rPr lang="en-US" sz="4200" dirty="0" smtClean="0">
                <a:latin typeface="+mn-lt"/>
              </a:rPr>
              <a:t>Regional ADA Centers</a:t>
            </a:r>
            <a:endParaRPr lang="en-US" sz="4200" dirty="0">
              <a:latin typeface="+mn-lt"/>
            </a:endParaRPr>
          </a:p>
        </p:txBody>
      </p:sp>
      <p:pic>
        <p:nvPicPr>
          <p:cNvPr id="5" name="Content Placeholder 4" descr="Map depicting ten federal regions which comprise the 10 ADA Centers.">
            <a:hlinkClick r:id="rId3"/>
          </p:cNvPr>
          <p:cNvPicPr>
            <a:picLocks noGrp="1" noChangeAspect="1"/>
          </p:cNvPicPr>
          <p:nvPr>
            <p:ph idx="1"/>
          </p:nvPr>
        </p:nvPicPr>
        <p:blipFill>
          <a:blip r:embed="rId4" cstate="print"/>
          <a:stretch>
            <a:fillRect/>
          </a:stretch>
        </p:blipFill>
        <p:spPr>
          <a:xfrm>
            <a:off x="3171825" y="1417638"/>
            <a:ext cx="4762500" cy="3068637"/>
          </a:xfrm>
        </p:spPr>
      </p:pic>
      <p:sp>
        <p:nvSpPr>
          <p:cNvPr id="6" name="TextBox 5"/>
          <p:cNvSpPr txBox="1"/>
          <p:nvPr/>
        </p:nvSpPr>
        <p:spPr>
          <a:xfrm>
            <a:off x="304800" y="4486274"/>
            <a:ext cx="5029200" cy="2308324"/>
          </a:xfrm>
          <a:prstGeom prst="rect">
            <a:avLst/>
          </a:prstGeom>
          <a:noFill/>
        </p:spPr>
        <p:txBody>
          <a:bodyPr wrap="square" rtlCol="0">
            <a:spAutoFit/>
          </a:bodyPr>
          <a:lstStyle/>
          <a:p>
            <a:r>
              <a:rPr lang="en-US" sz="3600" dirty="0" smtClean="0"/>
              <a:t>1-800-949-4232</a:t>
            </a:r>
          </a:p>
          <a:p>
            <a:r>
              <a:rPr lang="en-US" sz="3600" dirty="0" smtClean="0">
                <a:hlinkClick r:id="rId5"/>
              </a:rPr>
              <a:t>www.adata.org</a:t>
            </a:r>
            <a:r>
              <a:rPr lang="en-US" sz="3600" dirty="0" smtClean="0"/>
              <a:t> </a:t>
            </a:r>
          </a:p>
          <a:p>
            <a:endParaRPr lang="en-US" sz="3600" dirty="0" smtClean="0"/>
          </a:p>
          <a:p>
            <a:endParaRPr lang="en-US" sz="3600" dirty="0"/>
          </a:p>
        </p:txBody>
      </p:sp>
      <p:pic>
        <p:nvPicPr>
          <p:cNvPr id="1026" name="Picture 2" descr="ADA National Network logo"/>
          <p:cNvPicPr>
            <a:picLocks noChangeAspect="1" noChangeArrowheads="1"/>
          </p:cNvPicPr>
          <p:nvPr/>
        </p:nvPicPr>
        <p:blipFill>
          <a:blip r:embed="rId6" cstate="print"/>
          <a:srcRect/>
          <a:stretch>
            <a:fillRect/>
          </a:stretch>
        </p:blipFill>
        <p:spPr bwMode="auto">
          <a:xfrm>
            <a:off x="685800" y="304800"/>
            <a:ext cx="1419225" cy="1533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Methods to Improve Fixed Route Accessibility</a:t>
            </a:r>
            <a:endParaRPr lang="en-US" dirty="0"/>
          </a:p>
        </p:txBody>
      </p:sp>
      <p:sp>
        <p:nvSpPr>
          <p:cNvPr id="4" name="Content Placeholder 3"/>
          <p:cNvSpPr>
            <a:spLocks noGrp="1"/>
          </p:cNvSpPr>
          <p:nvPr>
            <p:ph idx="1"/>
          </p:nvPr>
        </p:nvSpPr>
        <p:spPr/>
        <p:txBody>
          <a:bodyPr>
            <a:normAutofit/>
          </a:bodyPr>
          <a:lstStyle/>
          <a:p>
            <a:r>
              <a:rPr lang="en-US" dirty="0" smtClean="0"/>
              <a:t>Travel training!!!!</a:t>
            </a:r>
          </a:p>
          <a:p>
            <a:r>
              <a:rPr lang="en-US" dirty="0" smtClean="0"/>
              <a:t>Conditional eligibility</a:t>
            </a:r>
          </a:p>
          <a:p>
            <a:r>
              <a:rPr lang="en-US" dirty="0" smtClean="0"/>
              <a:t>Accessible public rights-of-way</a:t>
            </a:r>
          </a:p>
          <a:p>
            <a:r>
              <a:rPr lang="en-US" dirty="0" smtClean="0"/>
              <a:t>Driver and staff training</a:t>
            </a:r>
          </a:p>
          <a:p>
            <a:r>
              <a:rPr lang="en-US" dirty="0" smtClean="0"/>
              <a:t>Flexible fixed route services</a:t>
            </a:r>
          </a:p>
          <a:p>
            <a:endParaRPr lang="en-US" dirty="0"/>
          </a:p>
        </p:txBody>
      </p:sp>
      <p:pic>
        <p:nvPicPr>
          <p:cNvPr id="5" name="Picture 4" descr="Two individuals who are blind and have white canes are riding a subway."/>
          <p:cNvPicPr>
            <a:picLocks noChangeAspect="1"/>
          </p:cNvPicPr>
          <p:nvPr/>
        </p:nvPicPr>
        <p:blipFill>
          <a:blip r:embed="rId3"/>
          <a:stretch>
            <a:fillRect/>
          </a:stretch>
        </p:blipFill>
        <p:spPr>
          <a:xfrm>
            <a:off x="5832269" y="3364612"/>
            <a:ext cx="3171920" cy="2103120"/>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Travel Training</a:t>
            </a:r>
            <a:endParaRPr lang="en-US" dirty="0"/>
          </a:p>
        </p:txBody>
      </p:sp>
      <p:sp>
        <p:nvSpPr>
          <p:cNvPr id="3" name="Content Placeholder 2"/>
          <p:cNvSpPr>
            <a:spLocks noGrp="1"/>
          </p:cNvSpPr>
          <p:nvPr>
            <p:ph idx="1"/>
          </p:nvPr>
        </p:nvSpPr>
        <p:spPr>
          <a:xfrm>
            <a:off x="457200" y="1223158"/>
            <a:ext cx="8229600" cy="4903005"/>
          </a:xfrm>
        </p:spPr>
        <p:txBody>
          <a:bodyPr/>
          <a:lstStyle/>
          <a:p>
            <a:r>
              <a:rPr lang="en-US" dirty="0" smtClean="0"/>
              <a:t>Begins with proper assessment </a:t>
            </a:r>
          </a:p>
          <a:p>
            <a:r>
              <a:rPr lang="en-US" dirty="0" smtClean="0"/>
              <a:t>Know the needs, strengths, and weaknesses of your client</a:t>
            </a:r>
          </a:p>
          <a:p>
            <a:r>
              <a:rPr lang="en-US" dirty="0" smtClean="0"/>
              <a:t>Train for the trips that offer best opportunity for success</a:t>
            </a:r>
          </a:p>
          <a:p>
            <a:r>
              <a:rPr lang="en-US" dirty="0" smtClean="0"/>
              <a:t>Train for the most frequent trips your client takes</a:t>
            </a:r>
          </a:p>
          <a:p>
            <a:r>
              <a:rPr lang="en-US" dirty="0" smtClean="0"/>
              <a:t>Not possible for everyone or every trip</a:t>
            </a:r>
          </a:p>
          <a:p>
            <a:r>
              <a:rPr lang="en-US" dirty="0" smtClean="0"/>
              <a:t>Use peer trainers when available</a:t>
            </a:r>
          </a:p>
          <a:p>
            <a:pPr>
              <a:buNone/>
            </a:pP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Effective Travel Training</a:t>
            </a:r>
            <a:endParaRPr lang="en-US" dirty="0"/>
          </a:p>
        </p:txBody>
      </p:sp>
      <p:sp>
        <p:nvSpPr>
          <p:cNvPr id="4" name="Content Placeholder 3"/>
          <p:cNvSpPr>
            <a:spLocks noGrp="1"/>
          </p:cNvSpPr>
          <p:nvPr>
            <p:ph idx="1"/>
          </p:nvPr>
        </p:nvSpPr>
        <p:spPr>
          <a:xfrm>
            <a:off x="457200" y="1266826"/>
            <a:ext cx="8229600" cy="4859338"/>
          </a:xfrm>
        </p:spPr>
        <p:txBody>
          <a:bodyPr>
            <a:normAutofit fontScale="92500" lnSpcReduction="10000"/>
          </a:bodyPr>
          <a:lstStyle/>
          <a:p>
            <a:r>
              <a:rPr lang="en-US" dirty="0" smtClean="0"/>
              <a:t>Process should identify barriers that prevent the rider from using fixed route for specific common trips (e.g., going to work)</a:t>
            </a:r>
          </a:p>
          <a:p>
            <a:pPr lvl="1"/>
            <a:r>
              <a:rPr lang="en-US" dirty="0" smtClean="0"/>
              <a:t>Missing sidewalks and curb ramps</a:t>
            </a:r>
          </a:p>
          <a:p>
            <a:pPr lvl="1"/>
            <a:r>
              <a:rPr lang="en-US" dirty="0" smtClean="0"/>
              <a:t>Inadequate traffic control at a busy intersection</a:t>
            </a:r>
          </a:p>
          <a:p>
            <a:pPr lvl="1"/>
            <a:r>
              <a:rPr lang="en-US" dirty="0" smtClean="0"/>
              <a:t>Inaccessible bus stops</a:t>
            </a:r>
          </a:p>
          <a:p>
            <a:pPr lvl="1"/>
            <a:r>
              <a:rPr lang="en-US" dirty="0" smtClean="0"/>
              <a:t>Failure of drivers to provide accessible, courteous service</a:t>
            </a:r>
          </a:p>
          <a:p>
            <a:r>
              <a:rPr lang="en-US" dirty="0" smtClean="0"/>
              <a:t>Systematically remove those barriers </a:t>
            </a:r>
          </a:p>
          <a:p>
            <a:pPr lvl="1"/>
            <a:r>
              <a:rPr lang="en-US" dirty="0" smtClean="0"/>
              <a:t>Form coalitions with transit agencies and local governmental entities</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Engage the Community</a:t>
            </a:r>
            <a:endParaRPr lang="en-US" dirty="0"/>
          </a:p>
        </p:txBody>
      </p:sp>
      <p:sp>
        <p:nvSpPr>
          <p:cNvPr id="3" name="Content Placeholder 2"/>
          <p:cNvSpPr>
            <a:spLocks noGrp="1"/>
          </p:cNvSpPr>
          <p:nvPr>
            <p:ph idx="1"/>
          </p:nvPr>
        </p:nvSpPr>
        <p:spPr>
          <a:xfrm>
            <a:off x="457200" y="1417638"/>
            <a:ext cx="8229600" cy="4708525"/>
          </a:xfrm>
        </p:spPr>
        <p:txBody>
          <a:bodyPr/>
          <a:lstStyle/>
          <a:p>
            <a:pPr>
              <a:buNone/>
            </a:pPr>
            <a:r>
              <a:rPr lang="en-US" dirty="0" smtClean="0"/>
              <a:t>Form coalitions between different organizations providing travel training and transit agencies</a:t>
            </a:r>
          </a:p>
          <a:p>
            <a:pPr lvl="1">
              <a:buFont typeface="Arial" pitchFamily="34" charset="0"/>
              <a:buChar char="•"/>
            </a:pPr>
            <a:r>
              <a:rPr lang="en-US" dirty="0" smtClean="0"/>
              <a:t>To market more effectively</a:t>
            </a:r>
          </a:p>
          <a:p>
            <a:pPr lvl="1">
              <a:buFont typeface="Arial" pitchFamily="34" charset="0"/>
              <a:buChar char="•"/>
            </a:pPr>
            <a:r>
              <a:rPr lang="en-US" dirty="0" smtClean="0"/>
              <a:t>To provide more comprehensive services</a:t>
            </a:r>
          </a:p>
          <a:p>
            <a:pPr lvl="1">
              <a:buFont typeface="Arial" pitchFamily="34" charset="0"/>
              <a:buChar char="•"/>
            </a:pPr>
            <a:r>
              <a:rPr lang="en-US" dirty="0" smtClean="0"/>
              <a:t>To work together with local government entities to remove barriers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Conditional Eligibility</a:t>
            </a:r>
            <a:endParaRPr lang="en-US" dirty="0"/>
          </a:p>
        </p:txBody>
      </p:sp>
      <p:sp>
        <p:nvSpPr>
          <p:cNvPr id="3" name="Content Placeholder 2"/>
          <p:cNvSpPr>
            <a:spLocks noGrp="1"/>
          </p:cNvSpPr>
          <p:nvPr>
            <p:ph idx="1"/>
          </p:nvPr>
        </p:nvSpPr>
        <p:spPr>
          <a:xfrm>
            <a:off x="457200" y="1238250"/>
            <a:ext cx="8229600" cy="4887913"/>
          </a:xfrm>
        </p:spPr>
        <p:txBody>
          <a:bodyPr>
            <a:normAutofit/>
          </a:bodyPr>
          <a:lstStyle/>
          <a:p>
            <a:r>
              <a:rPr lang="en-US" dirty="0" smtClean="0"/>
              <a:t>Paratransit eligibility granted for some trips but not all</a:t>
            </a:r>
          </a:p>
          <a:p>
            <a:r>
              <a:rPr lang="en-US" dirty="0" smtClean="0"/>
              <a:t>Problem: sometimes conditional eligibility is used to limit mobility (stick vs. carrot)</a:t>
            </a:r>
          </a:p>
          <a:p>
            <a:r>
              <a:rPr lang="en-US" dirty="0" smtClean="0"/>
              <a:t> Goal: using paratransit eligibility process to identify and eliminate fixed route barriers and increase fixed route access without inappropriately eliminating paratransit eligibility</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Conditional Eligibility:</a:t>
            </a:r>
            <a:endParaRPr lang="en-US" dirty="0"/>
          </a:p>
        </p:txBody>
      </p:sp>
      <p:sp>
        <p:nvSpPr>
          <p:cNvPr id="4" name="Content Placeholder 3"/>
          <p:cNvSpPr>
            <a:spLocks noGrp="1"/>
          </p:cNvSpPr>
          <p:nvPr>
            <p:ph idx="1"/>
          </p:nvPr>
        </p:nvSpPr>
        <p:spPr/>
        <p:txBody>
          <a:bodyPr>
            <a:normAutofit/>
          </a:bodyPr>
          <a:lstStyle/>
          <a:p>
            <a:r>
              <a:rPr lang="en-US" dirty="0" smtClean="0"/>
              <a:t>Paratransit eligibility procedures should identify barriers that prevent the rider from using fixed route for specific common trips</a:t>
            </a:r>
          </a:p>
          <a:p>
            <a:r>
              <a:rPr lang="en-US" dirty="0" smtClean="0"/>
              <a:t>Systematically remove those barriers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Conditional Eligibility</a:t>
            </a:r>
            <a:endParaRPr lang="en-US" dirty="0"/>
          </a:p>
        </p:txBody>
      </p:sp>
      <p:sp>
        <p:nvSpPr>
          <p:cNvPr id="4" name="Content Placeholder 3"/>
          <p:cNvSpPr>
            <a:spLocks noGrp="1"/>
          </p:cNvSpPr>
          <p:nvPr>
            <p:ph idx="1"/>
          </p:nvPr>
        </p:nvSpPr>
        <p:spPr>
          <a:xfrm>
            <a:off x="457200" y="1223158"/>
            <a:ext cx="8229600" cy="4903005"/>
          </a:xfrm>
        </p:spPr>
        <p:txBody>
          <a:bodyPr>
            <a:normAutofit/>
          </a:bodyPr>
          <a:lstStyle/>
          <a:p>
            <a:r>
              <a:rPr lang="en-US" dirty="0" smtClean="0"/>
              <a:t>Once those barriers are removed, one can use fixed route for that trip and still use paratransit for other trips where barriers still exist</a:t>
            </a:r>
          </a:p>
          <a:p>
            <a:r>
              <a:rPr lang="en-US" dirty="0" smtClean="0"/>
              <a:t>Eligibility conditioned on episodic limitations of an individual’s disability or on environmental conditions, such as extreme temperatures or precipitation, </a:t>
            </a:r>
            <a:r>
              <a:rPr lang="en-US" b="1" dirty="0" smtClean="0"/>
              <a:t>must</a:t>
            </a:r>
            <a:r>
              <a:rPr lang="en-US" dirty="0" smtClean="0"/>
              <a:t> err in favor of more eligibility, not less.</a:t>
            </a:r>
          </a:p>
          <a:p>
            <a:endParaRPr lang="en-US" dirty="0" smtClean="0"/>
          </a:p>
          <a:p>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Accessible Public Rights-of-Way</a:t>
            </a:r>
            <a:endParaRPr lang="en-US" dirty="0"/>
          </a:p>
        </p:txBody>
      </p:sp>
      <p:sp>
        <p:nvSpPr>
          <p:cNvPr id="4" name="Content Placeholder 3"/>
          <p:cNvSpPr>
            <a:spLocks noGrp="1"/>
          </p:cNvSpPr>
          <p:nvPr>
            <p:ph idx="1"/>
          </p:nvPr>
        </p:nvSpPr>
        <p:spPr>
          <a:xfrm>
            <a:off x="457200" y="1285876"/>
            <a:ext cx="8229600" cy="4840288"/>
          </a:xfrm>
        </p:spPr>
        <p:txBody>
          <a:bodyPr>
            <a:normAutofit/>
          </a:bodyPr>
          <a:lstStyle/>
          <a:p>
            <a:r>
              <a:rPr lang="en-US" dirty="0" smtClean="0"/>
              <a:t>Jurisdictional issues</a:t>
            </a:r>
          </a:p>
          <a:p>
            <a:r>
              <a:rPr lang="en-US" dirty="0" smtClean="0"/>
              <a:t>No current ADA standards; however,</a:t>
            </a:r>
          </a:p>
          <a:p>
            <a:r>
              <a:rPr lang="en-US" dirty="0" smtClean="0"/>
              <a:t>DOJ findings in Project Civic Action settlement agreements identify sidewalks as facilities that must be altered in order to provide equal programmatic access under Title II of the ADA.</a:t>
            </a:r>
          </a:p>
          <a:p>
            <a:r>
              <a:rPr lang="en-US" dirty="0" smtClean="0">
                <a:hlinkClick r:id="rId3"/>
              </a:rPr>
              <a:t>http://www.ada.gov/civicac.htm</a:t>
            </a:r>
            <a:r>
              <a:rPr lang="en-US" dirty="0" smtClean="0"/>
              <a:t> </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04900"/>
          </a:xfrm>
        </p:spPr>
        <p:txBody>
          <a:bodyPr/>
          <a:lstStyle/>
          <a:p>
            <a:r>
              <a:rPr lang="en-US" dirty="0" smtClean="0"/>
              <a:t>Accessible Public Rights-of-Way</a:t>
            </a:r>
            <a:endParaRPr lang="en-US" dirty="0"/>
          </a:p>
        </p:txBody>
      </p:sp>
      <p:sp>
        <p:nvSpPr>
          <p:cNvPr id="4" name="Content Placeholder 3"/>
          <p:cNvSpPr>
            <a:spLocks noGrp="1"/>
          </p:cNvSpPr>
          <p:nvPr>
            <p:ph idx="1"/>
          </p:nvPr>
        </p:nvSpPr>
        <p:spPr>
          <a:xfrm>
            <a:off x="457200" y="971551"/>
            <a:ext cx="8229600" cy="5164138"/>
          </a:xfrm>
        </p:spPr>
        <p:txBody>
          <a:bodyPr/>
          <a:lstStyle/>
          <a:p>
            <a:r>
              <a:rPr lang="en-US" dirty="0" smtClean="0"/>
              <a:t>Local government responsibilities</a:t>
            </a:r>
          </a:p>
          <a:p>
            <a:pPr lvl="1"/>
            <a:r>
              <a:rPr lang="en-US" dirty="0" smtClean="0"/>
              <a:t>All pedestrian routes or walkways that have been newly constructed or altered since 1992 must have been built accessible</a:t>
            </a:r>
          </a:p>
          <a:p>
            <a:pPr lvl="1"/>
            <a:r>
              <a:rPr lang="en-US" dirty="0" smtClean="0"/>
              <a:t>Must identify and list all existing intersections and walkways that need accessibility improvements (self-evaluation) and develop a plan to prioritize and  schedule the removal of barriers (transition plan)</a:t>
            </a:r>
            <a:endParaRPr lang="en-US" dirty="0"/>
          </a:p>
        </p:txBody>
      </p:sp>
      <p:pic>
        <p:nvPicPr>
          <p:cNvPr id="6" name="Picture 5" descr="three picture depicting signage and controls for Accessible Pedestrian Signals (APS)"/>
          <p:cNvPicPr/>
          <p:nvPr/>
        </p:nvPicPr>
        <p:blipFill>
          <a:blip r:embed="rId3" cstate="print"/>
          <a:stretch>
            <a:fillRect/>
          </a:stretch>
        </p:blipFill>
        <p:spPr>
          <a:xfrm>
            <a:off x="2209800" y="4876800"/>
            <a:ext cx="4495800" cy="1379855"/>
          </a:xfrm>
          <a:prstGeom prst="rect">
            <a:avLst/>
          </a:prstGeo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Accessible Public Rights-of-Way</a:t>
            </a:r>
            <a:endParaRPr lang="en-US" dirty="0"/>
          </a:p>
        </p:txBody>
      </p:sp>
      <p:sp>
        <p:nvSpPr>
          <p:cNvPr id="4" name="Content Placeholder 3"/>
          <p:cNvSpPr>
            <a:spLocks noGrp="1"/>
          </p:cNvSpPr>
          <p:nvPr>
            <p:ph idx="1"/>
          </p:nvPr>
        </p:nvSpPr>
        <p:spPr>
          <a:xfrm>
            <a:off x="457200" y="1295400"/>
            <a:ext cx="8229600" cy="4830763"/>
          </a:xfrm>
        </p:spPr>
        <p:txBody>
          <a:bodyPr/>
          <a:lstStyle/>
          <a:p>
            <a:r>
              <a:rPr lang="en-US" dirty="0" smtClean="0"/>
              <a:t>“Revised Draft Guidelines for Accessible Public Rights-of-Way”</a:t>
            </a:r>
          </a:p>
          <a:p>
            <a:pPr lvl="1"/>
            <a:r>
              <a:rPr lang="en-US" dirty="0" smtClean="0"/>
              <a:t>Developed by the U.S. Access Board</a:t>
            </a:r>
          </a:p>
          <a:p>
            <a:pPr lvl="1"/>
            <a:r>
              <a:rPr lang="en-US" dirty="0" smtClean="0"/>
              <a:t>Adopted by the Federal Highway Administration as best practices</a:t>
            </a:r>
          </a:p>
          <a:p>
            <a:pPr lvl="1"/>
            <a:r>
              <a:rPr lang="en-US" dirty="0" smtClean="0"/>
              <a:t>Predicted adoption by the Department of Justice as ADA standards: 2013?</a:t>
            </a:r>
          </a:p>
          <a:p>
            <a:pPr lvl="1"/>
            <a:r>
              <a:rPr lang="en-US" dirty="0" smtClean="0">
                <a:hlinkClick r:id="rId3"/>
              </a:rPr>
              <a:t>http://www.access-board.gov/prowac/index.htm</a:t>
            </a:r>
            <a:r>
              <a:rPr lang="en-US" dirty="0" smtClean="0"/>
              <a:t> </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latin typeface="+mj-lt"/>
              </a:rPr>
              <a:t>ADA </a:t>
            </a:r>
            <a:r>
              <a:rPr lang="en-US" dirty="0" smtClean="0"/>
              <a:t>C</a:t>
            </a:r>
            <a:r>
              <a:rPr lang="en-US" dirty="0" smtClean="0">
                <a:latin typeface="+mj-lt"/>
              </a:rPr>
              <a:t>enter </a:t>
            </a:r>
            <a:r>
              <a:rPr lang="en-US" dirty="0" smtClean="0"/>
              <a:t>services</a:t>
            </a:r>
            <a:endParaRPr lang="en-US" dirty="0">
              <a:latin typeface="+mj-lt"/>
            </a:endParaRPr>
          </a:p>
        </p:txBody>
      </p:sp>
      <p:sp>
        <p:nvSpPr>
          <p:cNvPr id="3" name="Content Placeholder 2"/>
          <p:cNvSpPr>
            <a:spLocks noGrp="1"/>
          </p:cNvSpPr>
          <p:nvPr>
            <p:ph idx="1"/>
          </p:nvPr>
        </p:nvSpPr>
        <p:spPr/>
        <p:txBody>
          <a:bodyPr>
            <a:normAutofit/>
          </a:bodyPr>
          <a:lstStyle/>
          <a:p>
            <a:r>
              <a:rPr lang="en-US" dirty="0" smtClean="0">
                <a:latin typeface="+mj-lt"/>
              </a:rPr>
              <a:t>Technical assistance / ADA information</a:t>
            </a:r>
          </a:p>
          <a:p>
            <a:r>
              <a:rPr lang="en-US" dirty="0" smtClean="0">
                <a:latin typeface="+mj-lt"/>
              </a:rPr>
              <a:t>Referral and networking with other disability organizations </a:t>
            </a:r>
          </a:p>
          <a:p>
            <a:r>
              <a:rPr lang="en-US" dirty="0" smtClean="0"/>
              <a:t>Training</a:t>
            </a:r>
          </a:p>
          <a:p>
            <a:r>
              <a:rPr lang="en-US" dirty="0" smtClean="0"/>
              <a:t>Material dissemination</a:t>
            </a:r>
            <a:endParaRPr lang="en-US" dirty="0" smtClean="0">
              <a:latin typeface="+mj-lt"/>
            </a:endParaRPr>
          </a:p>
          <a:p>
            <a:r>
              <a:rPr lang="en-US" dirty="0" smtClean="0">
                <a:latin typeface="+mj-lt"/>
              </a:rPr>
              <a:t>Research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Boots on the Ground</a:t>
            </a:r>
            <a:endParaRPr lang="en-US" dirty="0"/>
          </a:p>
        </p:txBody>
      </p:sp>
      <p:sp>
        <p:nvSpPr>
          <p:cNvPr id="3" name="Content Placeholder 2"/>
          <p:cNvSpPr>
            <a:spLocks noGrp="1"/>
          </p:cNvSpPr>
          <p:nvPr>
            <p:ph idx="1"/>
          </p:nvPr>
        </p:nvSpPr>
        <p:spPr>
          <a:xfrm>
            <a:off x="457200" y="1219200"/>
            <a:ext cx="8229600" cy="4906963"/>
          </a:xfrm>
        </p:spPr>
        <p:txBody>
          <a:bodyPr/>
          <a:lstStyle/>
          <a:p>
            <a:r>
              <a:rPr lang="en-US" dirty="0" smtClean="0"/>
              <a:t>Travel trainers are in a unique position. They see better than any other professional what barriers are preventing their clients from accessing the fixed route.</a:t>
            </a:r>
          </a:p>
          <a:p>
            <a:r>
              <a:rPr lang="en-US" dirty="0" smtClean="0"/>
              <a:t>Use this advantage to remove the barriers.</a:t>
            </a:r>
          </a:p>
          <a:p>
            <a:r>
              <a:rPr lang="en-US" dirty="0" smtClean="0"/>
              <a:t>What processes are in place at your agency and in your community to remove barriers in the public rights-of-way?</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Driver and Staff Training: </a:t>
            </a:r>
            <a:br>
              <a:rPr lang="en-US" dirty="0" smtClean="0"/>
            </a:br>
            <a:r>
              <a:rPr lang="en-US" dirty="0" smtClean="0"/>
              <a:t>Proficiency Required</a:t>
            </a:r>
            <a:endParaRPr lang="en-US" dirty="0"/>
          </a:p>
        </p:txBody>
      </p:sp>
      <p:sp>
        <p:nvSpPr>
          <p:cNvPr id="4" name="Content Placeholder 3"/>
          <p:cNvSpPr>
            <a:spLocks noGrp="1"/>
          </p:cNvSpPr>
          <p:nvPr>
            <p:ph idx="1"/>
          </p:nvPr>
        </p:nvSpPr>
        <p:spPr/>
        <p:txBody>
          <a:bodyPr>
            <a:normAutofit fontScale="92500" lnSpcReduction="20000"/>
          </a:bodyPr>
          <a:lstStyle/>
          <a:p>
            <a:r>
              <a:rPr lang="en-US" dirty="0" smtClean="0"/>
              <a:t>Providing accessible, integrated service must be a priority for all personnel</a:t>
            </a:r>
          </a:p>
          <a:p>
            <a:pPr lvl="1"/>
            <a:r>
              <a:rPr lang="en-US" b="1" dirty="0" smtClean="0"/>
              <a:t>Top down operating priority</a:t>
            </a:r>
          </a:p>
          <a:p>
            <a:r>
              <a:rPr lang="en-US" dirty="0" smtClean="0"/>
              <a:t>There must be incentives to transit personnel to provide accessible service</a:t>
            </a:r>
          </a:p>
          <a:p>
            <a:r>
              <a:rPr lang="en-US" dirty="0" smtClean="0"/>
              <a:t>It’s not about driving the bus; its about serving customers.</a:t>
            </a:r>
          </a:p>
          <a:p>
            <a:r>
              <a:rPr lang="en-US" dirty="0" smtClean="0"/>
              <a:t>Ongoing training is critical and must  be a priority</a:t>
            </a:r>
          </a:p>
          <a:p>
            <a:pPr lvl="1"/>
            <a:r>
              <a:rPr lang="en-US" dirty="0" smtClean="0"/>
              <a:t>Until proficiency is reached</a:t>
            </a:r>
          </a:p>
          <a:p>
            <a:pPr lvl="1"/>
            <a:r>
              <a:rPr lang="en-US" dirty="0" smtClean="0"/>
              <a:t>Ongoing refresher training to maintain proficiency</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47775"/>
          </a:xfrm>
        </p:spPr>
        <p:txBody>
          <a:bodyPr>
            <a:normAutofit fontScale="90000"/>
          </a:bodyPr>
          <a:lstStyle/>
          <a:p>
            <a:r>
              <a:rPr lang="en-US" dirty="0" smtClean="0"/>
              <a:t>Driver and Staff Training: </a:t>
            </a:r>
            <a:br>
              <a:rPr lang="en-US" dirty="0" smtClean="0"/>
            </a:br>
            <a:r>
              <a:rPr lang="en-US" dirty="0" smtClean="0"/>
              <a:t>Proficiency Required</a:t>
            </a:r>
            <a:endParaRPr lang="en-US" dirty="0"/>
          </a:p>
        </p:txBody>
      </p:sp>
      <p:sp>
        <p:nvSpPr>
          <p:cNvPr id="4" name="Content Placeholder 3"/>
          <p:cNvSpPr>
            <a:spLocks noGrp="1"/>
          </p:cNvSpPr>
          <p:nvPr>
            <p:ph idx="1"/>
          </p:nvPr>
        </p:nvSpPr>
        <p:spPr>
          <a:xfrm>
            <a:off x="457200" y="1247775"/>
            <a:ext cx="8229600" cy="4878389"/>
          </a:xfrm>
        </p:spPr>
        <p:txBody>
          <a:bodyPr/>
          <a:lstStyle/>
          <a:p>
            <a:r>
              <a:rPr lang="en-US" dirty="0" smtClean="0"/>
              <a:t>Remember that one of the biggest barriers is attitudes… we must eliminate:</a:t>
            </a:r>
          </a:p>
          <a:p>
            <a:pPr lvl="1"/>
            <a:r>
              <a:rPr lang="en-US" dirty="0" smtClean="0"/>
              <a:t>Prejudice and paternalism toward riders with disabilities</a:t>
            </a:r>
          </a:p>
          <a:p>
            <a:pPr lvl="1"/>
            <a:r>
              <a:rPr lang="en-US" dirty="0" smtClean="0"/>
              <a:t>Assumptions that riders with disabilities are unable to act independently</a:t>
            </a:r>
          </a:p>
          <a:p>
            <a:pPr lvl="1"/>
            <a:r>
              <a:rPr lang="en-US" dirty="0" smtClean="0"/>
              <a:t>Judgments based on generalizations or stereotypes that people with disabilities cannot independently travel safely</a:t>
            </a: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28725"/>
          </a:xfrm>
        </p:spPr>
        <p:txBody>
          <a:bodyPr>
            <a:normAutofit fontScale="90000"/>
          </a:bodyPr>
          <a:lstStyle/>
          <a:p>
            <a:r>
              <a:rPr lang="en-US" dirty="0" smtClean="0"/>
              <a:t>Driver and Staff Training: </a:t>
            </a:r>
            <a:br>
              <a:rPr lang="en-US" dirty="0" smtClean="0"/>
            </a:br>
            <a:r>
              <a:rPr lang="en-US" dirty="0" smtClean="0"/>
              <a:t>Proficiency Required</a:t>
            </a:r>
            <a:endParaRPr lang="en-US" dirty="0"/>
          </a:p>
        </p:txBody>
      </p:sp>
      <p:sp>
        <p:nvSpPr>
          <p:cNvPr id="4" name="Content Placeholder 3"/>
          <p:cNvSpPr>
            <a:spLocks noGrp="1"/>
          </p:cNvSpPr>
          <p:nvPr>
            <p:ph idx="1"/>
          </p:nvPr>
        </p:nvSpPr>
        <p:spPr>
          <a:xfrm>
            <a:off x="457200" y="1352551"/>
            <a:ext cx="8229600" cy="4419600"/>
          </a:xfrm>
        </p:spPr>
        <p:txBody>
          <a:bodyPr>
            <a:normAutofit lnSpcReduction="10000"/>
          </a:bodyPr>
          <a:lstStyle/>
          <a:p>
            <a:r>
              <a:rPr lang="en-US" dirty="0" smtClean="0"/>
              <a:t>DOT regulations</a:t>
            </a:r>
          </a:p>
          <a:p>
            <a:pPr lvl="1"/>
            <a:r>
              <a:rPr lang="en-US" dirty="0" smtClean="0"/>
              <a:t>Each public or private entity which operates a fixed route or demand responsive system shall ensure personnel are trained to proficiency, as appropriate to their duties, so that they operate vehicles and equipment safely and properly and assist and </a:t>
            </a:r>
            <a:r>
              <a:rPr lang="en-US" b="1" dirty="0" smtClean="0"/>
              <a:t>treat individuals with disabilities who use the service in a respectful and courteous way, </a:t>
            </a:r>
            <a:r>
              <a:rPr lang="en-US" dirty="0" smtClean="0"/>
              <a:t>with appropriate attention to the difference among individuals with disabilities. (37.173)</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Flexible Fixed Route</a:t>
            </a:r>
            <a:endParaRPr lang="en-US" dirty="0"/>
          </a:p>
        </p:txBody>
      </p:sp>
      <p:sp>
        <p:nvSpPr>
          <p:cNvPr id="4" name="Content Placeholder 3"/>
          <p:cNvSpPr>
            <a:spLocks noGrp="1"/>
          </p:cNvSpPr>
          <p:nvPr>
            <p:ph idx="1"/>
          </p:nvPr>
        </p:nvSpPr>
        <p:spPr>
          <a:xfrm>
            <a:off x="457200" y="1104406"/>
            <a:ext cx="8229600" cy="4868882"/>
          </a:xfrm>
        </p:spPr>
        <p:txBody>
          <a:bodyPr>
            <a:normAutofit fontScale="85000" lnSpcReduction="10000"/>
          </a:bodyPr>
          <a:lstStyle/>
          <a:p>
            <a:r>
              <a:rPr lang="en-US" dirty="0" smtClean="0"/>
              <a:t>Deviations of the fixed route – the fixed route bus deviates from normal route to pick up/drop off riders with disabilities, then returns to its usual route</a:t>
            </a:r>
          </a:p>
          <a:p>
            <a:r>
              <a:rPr lang="en-US" dirty="0" smtClean="0"/>
              <a:t>Demand responsive – eligible rider calls to schedule</a:t>
            </a:r>
          </a:p>
          <a:p>
            <a:pPr lvl="1"/>
            <a:r>
              <a:rPr lang="en-US" dirty="0" smtClean="0"/>
              <a:t>Real time or same day request preferred </a:t>
            </a:r>
          </a:p>
          <a:p>
            <a:pPr lvl="1"/>
            <a:r>
              <a:rPr lang="en-US" dirty="0" smtClean="0"/>
              <a:t>Day in advance reservations, but this limits spontaneity </a:t>
            </a:r>
          </a:p>
          <a:p>
            <a:r>
              <a:rPr lang="en-US" dirty="0" smtClean="0"/>
              <a:t>Varies in degree and method depending on community needs and characteristics</a:t>
            </a:r>
          </a:p>
          <a:p>
            <a:r>
              <a:rPr lang="en-US" dirty="0" smtClean="0"/>
              <a:t>Can be offered to all passengers, not just passengers with disabilities to provide service in areas with limited demand</a:t>
            </a:r>
          </a:p>
          <a:p>
            <a:endParaRPr lang="en-US" dirty="0" smtClean="0"/>
          </a:p>
          <a:p>
            <a:endParaRPr lang="en-US" dirty="0" smtClean="0"/>
          </a:p>
          <a:p>
            <a:endParaRPr lang="en-US" dirty="0" smtClean="0"/>
          </a:p>
          <a:p>
            <a:endParaRPr lang="en-US" dirty="0" smtClean="0"/>
          </a:p>
        </p:txBody>
      </p:sp>
    </p:spTree>
  </p:cSld>
  <p:clrMapOvr>
    <a:masterClrMapping/>
  </p:clrMapOvr>
  <p:transition advTm="5922"/>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5037"/>
          </a:xfrm>
        </p:spPr>
        <p:txBody>
          <a:bodyPr>
            <a:normAutofit/>
          </a:bodyPr>
          <a:lstStyle/>
          <a:p>
            <a:r>
              <a:rPr lang="en-US" dirty="0" smtClean="0"/>
              <a:t>Advocacy &amp; Riders with Disabilities</a:t>
            </a:r>
            <a:endParaRPr lang="en-US" dirty="0"/>
          </a:p>
        </p:txBody>
      </p:sp>
      <p:sp>
        <p:nvSpPr>
          <p:cNvPr id="4" name="Content Placeholder 3"/>
          <p:cNvSpPr>
            <a:spLocks noGrp="1"/>
          </p:cNvSpPr>
          <p:nvPr>
            <p:ph idx="1"/>
          </p:nvPr>
        </p:nvSpPr>
        <p:spPr>
          <a:xfrm>
            <a:off x="457200" y="1209676"/>
            <a:ext cx="8229600" cy="4916488"/>
          </a:xfrm>
        </p:spPr>
        <p:txBody>
          <a:bodyPr>
            <a:normAutofit/>
          </a:bodyPr>
          <a:lstStyle/>
          <a:p>
            <a:r>
              <a:rPr lang="en-US" dirty="0" smtClean="0"/>
              <a:t>Transit Access Project:</a:t>
            </a:r>
          </a:p>
          <a:p>
            <a:pPr>
              <a:buNone/>
            </a:pPr>
            <a:r>
              <a:rPr lang="en-US" dirty="0" smtClean="0"/>
              <a:t>  	Achieving Transit Access: An Action Guide</a:t>
            </a:r>
          </a:p>
          <a:p>
            <a:pPr>
              <a:buNone/>
            </a:pPr>
            <a:r>
              <a:rPr lang="en-US" dirty="0" smtClean="0"/>
              <a:t>	</a:t>
            </a:r>
            <a:r>
              <a:rPr lang="en-US" sz="1600" dirty="0" smtClean="0">
                <a:hlinkClick r:id="rId3"/>
              </a:rPr>
              <a:t>http://www.transitaccessproject.org/InternalDocs/General/AchievingTransitAccessActionGuide_MTC_3-8-2011.pdf</a:t>
            </a:r>
            <a:r>
              <a:rPr lang="en-US" sz="1600" dirty="0" smtClean="0"/>
              <a:t> </a:t>
            </a:r>
          </a:p>
          <a:p>
            <a:pPr>
              <a:buNone/>
            </a:pPr>
            <a:r>
              <a:rPr lang="en-US" sz="1600" dirty="0" smtClean="0"/>
              <a:t>	Includes</a:t>
            </a:r>
            <a:endParaRPr lang="en-US" sz="2800" dirty="0" smtClean="0"/>
          </a:p>
          <a:p>
            <a:pPr>
              <a:buNone/>
            </a:pPr>
            <a:r>
              <a:rPr lang="en-US" sz="2800" dirty="0" smtClean="0"/>
              <a:t>	Crawford et al. v. City of Jackson (MS) and City of Jackson Public Transportation System (JATRAN): A Case Study</a:t>
            </a:r>
          </a:p>
          <a:p>
            <a:pPr>
              <a:buNone/>
            </a:pPr>
            <a:r>
              <a:rPr lang="en-US" sz="1600" dirty="0" smtClean="0"/>
              <a:t>	</a:t>
            </a:r>
            <a:r>
              <a:rPr lang="en-US" sz="1600" dirty="0" smtClean="0">
                <a:hlinkClick r:id="rId4"/>
              </a:rPr>
              <a:t>http://www.transitaccessproject.org/InternalDocs/General/JacksonCampaign_MTC_3-8-2011.pdf</a:t>
            </a:r>
            <a:r>
              <a:rPr lang="en-US" sz="1600" dirty="0" smtClean="0"/>
              <a:t>    </a:t>
            </a:r>
            <a:endParaRPr lang="en-US" sz="1600"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Meeting the Challenge Resources</a:t>
            </a:r>
            <a:endParaRPr lang="en-US" dirty="0"/>
          </a:p>
        </p:txBody>
      </p:sp>
      <p:sp>
        <p:nvSpPr>
          <p:cNvPr id="4" name="Content Placeholder 3"/>
          <p:cNvSpPr>
            <a:spLocks noGrp="1"/>
          </p:cNvSpPr>
          <p:nvPr>
            <p:ph idx="1"/>
          </p:nvPr>
        </p:nvSpPr>
        <p:spPr/>
        <p:txBody>
          <a:bodyPr>
            <a:normAutofit/>
          </a:bodyPr>
          <a:lstStyle/>
          <a:p>
            <a:pPr algn="ctr">
              <a:buNone/>
            </a:pPr>
            <a:r>
              <a:rPr lang="en-US" dirty="0" smtClean="0"/>
              <a:t>Transit Access Project</a:t>
            </a:r>
          </a:p>
          <a:p>
            <a:pPr algn="ctr">
              <a:buNone/>
            </a:pPr>
            <a:r>
              <a:rPr lang="en-US" dirty="0" smtClean="0"/>
              <a:t> </a:t>
            </a:r>
            <a:r>
              <a:rPr lang="en-US" dirty="0" smtClean="0">
                <a:hlinkClick r:id="rId3"/>
              </a:rPr>
              <a:t>www.transitaccessproject.org</a:t>
            </a:r>
            <a:endParaRPr lang="en-US" dirty="0" smtClean="0"/>
          </a:p>
          <a:p>
            <a:pPr algn="ctr">
              <a:buNone/>
            </a:pPr>
            <a:endParaRPr lang="en-US" dirty="0" smtClean="0"/>
          </a:p>
          <a:p>
            <a:pPr algn="ctr">
              <a:buNone/>
            </a:pPr>
            <a:r>
              <a:rPr lang="en-US" dirty="0" smtClean="0"/>
              <a:t>Check out our transit blog!</a:t>
            </a:r>
          </a:p>
          <a:p>
            <a:pPr algn="ctr">
              <a:buNone/>
            </a:pPr>
            <a:r>
              <a:rPr lang="en-US" dirty="0" smtClean="0">
                <a:hlinkClick r:id="rId4"/>
              </a:rPr>
              <a:t>http://www.transitaccessproject.org/transit-blog.html</a:t>
            </a:r>
            <a:r>
              <a:rPr lang="en-US" dirty="0" smtClean="0"/>
              <a:t> </a:t>
            </a:r>
          </a:p>
          <a:p>
            <a:pPr>
              <a:buNone/>
            </a:pPr>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Meeting the Challenge Resources</a:t>
            </a:r>
            <a:endParaRPr lang="en-US" dirty="0"/>
          </a:p>
        </p:txBody>
      </p:sp>
      <p:sp>
        <p:nvSpPr>
          <p:cNvPr id="4" name="Content Placeholder 3"/>
          <p:cNvSpPr>
            <a:spLocks noGrp="1"/>
          </p:cNvSpPr>
          <p:nvPr>
            <p:ph idx="1"/>
          </p:nvPr>
        </p:nvSpPr>
        <p:spPr/>
        <p:txBody>
          <a:bodyPr>
            <a:normAutofit fontScale="85000" lnSpcReduction="10000"/>
          </a:bodyPr>
          <a:lstStyle/>
          <a:p>
            <a:r>
              <a:rPr lang="en-US" sz="3800" dirty="0" smtClean="0"/>
              <a:t>Riders’ Guide to Public Transit for People with Disabilities </a:t>
            </a:r>
            <a:r>
              <a:rPr lang="en-US" sz="3600" dirty="0" smtClean="0">
                <a:hlinkClick r:id="rId3"/>
              </a:rPr>
              <a:t>http://www.transitaccessproject.org/InternalDocs/RiderInfo/ridersguide.pdf</a:t>
            </a:r>
            <a:endParaRPr lang="en-US" sz="4800" dirty="0" smtClean="0"/>
          </a:p>
          <a:p>
            <a:r>
              <a:rPr lang="en-US" sz="4800" dirty="0" smtClean="0"/>
              <a:t> </a:t>
            </a:r>
            <a:r>
              <a:rPr lang="en-US" sz="3800" dirty="0" smtClean="0"/>
              <a:t>National Transportation Access Research Project: A Survey of Riders with Disabilities</a:t>
            </a:r>
          </a:p>
          <a:p>
            <a:pPr>
              <a:buNone/>
            </a:pPr>
            <a:r>
              <a:rPr lang="en-US" sz="4800" dirty="0" smtClean="0"/>
              <a:t>	</a:t>
            </a:r>
            <a:r>
              <a:rPr lang="en-US" sz="3200" dirty="0" smtClean="0">
                <a:hlinkClick r:id="rId4"/>
              </a:rPr>
              <a:t>http://www.transitaccessproject.org/InternalDocs/Research/SurveyOfRidersWith%20Disabilities2009-MTC.pdf</a:t>
            </a:r>
            <a:r>
              <a:rPr lang="en-US" sz="3200" dirty="0" smtClean="0"/>
              <a:t> </a:t>
            </a:r>
          </a:p>
          <a:p>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r>
              <a:rPr lang="en-US" dirty="0" smtClean="0"/>
              <a:t>Operational Experiences with Flexible Transit Services: A Synthesis of Transit Practices  </a:t>
            </a:r>
            <a:r>
              <a:rPr lang="en-US" sz="2600" dirty="0" smtClean="0">
                <a:hlinkClick r:id="rId3"/>
              </a:rPr>
              <a:t>http://onlinepubs.trb.org/onlinepubs/tcrp/tcrp_syn_53.pdf</a:t>
            </a:r>
            <a:r>
              <a:rPr lang="en-US" sz="2600" dirty="0" smtClean="0"/>
              <a:t> </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4" name="Content Placeholder 3"/>
          <p:cNvSpPr>
            <a:spLocks noGrp="1"/>
          </p:cNvSpPr>
          <p:nvPr>
            <p:ph idx="1"/>
          </p:nvPr>
        </p:nvSpPr>
        <p:spPr/>
        <p:txBody>
          <a:bodyPr>
            <a:normAutofit fontScale="92500" lnSpcReduction="20000"/>
          </a:bodyPr>
          <a:lstStyle/>
          <a:p>
            <a:r>
              <a:rPr lang="en-US" dirty="0" smtClean="0"/>
              <a:t>Rocky Mountain ADA Center</a:t>
            </a:r>
          </a:p>
          <a:p>
            <a:pPr>
              <a:buNone/>
            </a:pPr>
            <a:r>
              <a:rPr lang="en-US" dirty="0" smtClean="0"/>
              <a:t>	</a:t>
            </a:r>
            <a:r>
              <a:rPr lang="en-US" dirty="0" smtClean="0">
                <a:hlinkClick r:id="rId3"/>
              </a:rPr>
              <a:t>www.adainformation.org</a:t>
            </a:r>
            <a:r>
              <a:rPr lang="en-US" dirty="0" smtClean="0"/>
              <a:t>       </a:t>
            </a:r>
          </a:p>
          <a:p>
            <a:pPr>
              <a:buNone/>
            </a:pPr>
            <a:r>
              <a:rPr lang="en-US" dirty="0" smtClean="0"/>
              <a:t>    1-800-949-4232  (Voice, TTY)</a:t>
            </a:r>
          </a:p>
          <a:p>
            <a:r>
              <a:rPr lang="en-US" dirty="0" smtClean="0"/>
              <a:t>Federal Transit Administration (FTA)</a:t>
            </a:r>
          </a:p>
          <a:p>
            <a:pPr>
              <a:buNone/>
            </a:pPr>
            <a:r>
              <a:rPr lang="en-US" dirty="0" smtClean="0"/>
              <a:t>    </a:t>
            </a:r>
            <a:r>
              <a:rPr lang="en-US" dirty="0" smtClean="0">
                <a:hlinkClick r:id="rId4"/>
              </a:rPr>
              <a:t>www.fta.dot.gov/ada</a:t>
            </a:r>
            <a:r>
              <a:rPr lang="en-US" dirty="0" smtClean="0"/>
              <a:t>    </a:t>
            </a:r>
          </a:p>
          <a:p>
            <a:pPr>
              <a:buNone/>
            </a:pPr>
            <a:r>
              <a:rPr lang="en-US" dirty="0" smtClean="0"/>
              <a:t>    1-888-446-4511 (Voice)   1-800-877-8339  (TTY)</a:t>
            </a:r>
          </a:p>
          <a:p>
            <a:r>
              <a:rPr lang="en-US" dirty="0" smtClean="0"/>
              <a:t>U.S. Department of Justice</a:t>
            </a:r>
          </a:p>
          <a:p>
            <a:pPr>
              <a:buNone/>
            </a:pPr>
            <a:r>
              <a:rPr lang="en-US" dirty="0" smtClean="0"/>
              <a:t>     </a:t>
            </a:r>
            <a:r>
              <a:rPr lang="en-US" dirty="0" smtClean="0">
                <a:hlinkClick r:id="rId5"/>
              </a:rPr>
              <a:t>www.ada.gov</a:t>
            </a:r>
            <a:r>
              <a:rPr lang="en-US" dirty="0" smtClean="0"/>
              <a:t> </a:t>
            </a:r>
          </a:p>
          <a:p>
            <a:pPr>
              <a:buNone/>
            </a:pPr>
            <a:r>
              <a:rPr lang="en-US" dirty="0" smtClean="0"/>
              <a:t>     1-800-514-0301  (Voice)  1-800-514-0383 (TTY)</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Newsletter</a:t>
            </a:r>
            <a:endParaRPr lang="en-US" dirty="0">
              <a:latin typeface="+mj-lt"/>
            </a:endParaRPr>
          </a:p>
        </p:txBody>
      </p:sp>
      <p:sp>
        <p:nvSpPr>
          <p:cNvPr id="3" name="Content Placeholder 2"/>
          <p:cNvSpPr>
            <a:spLocks noGrp="1"/>
          </p:cNvSpPr>
          <p:nvPr>
            <p:ph idx="1"/>
          </p:nvPr>
        </p:nvSpPr>
        <p:spPr/>
        <p:txBody>
          <a:bodyPr/>
          <a:lstStyle/>
          <a:p>
            <a:pPr>
              <a:buNone/>
            </a:pPr>
            <a:r>
              <a:rPr lang="en-US" dirty="0" smtClean="0">
                <a:latin typeface="+mj-lt"/>
              </a:rPr>
              <a:t>Keep up to date! </a:t>
            </a:r>
          </a:p>
          <a:p>
            <a:r>
              <a:rPr lang="en-US" dirty="0" smtClean="0">
                <a:latin typeface="+mj-lt"/>
              </a:rPr>
              <a:t>Monthly e-newsletter: Rocky Mountain Access</a:t>
            </a:r>
          </a:p>
          <a:p>
            <a:r>
              <a:rPr lang="en-US" dirty="0" smtClean="0"/>
              <a:t>Print newsletter (2 to 3 times per year)</a:t>
            </a:r>
          </a:p>
          <a:p>
            <a:r>
              <a:rPr lang="en-US" dirty="0" smtClean="0"/>
              <a:t>Sign up: </a:t>
            </a:r>
            <a:r>
              <a:rPr lang="en-US" dirty="0" smtClean="0">
                <a:hlinkClick r:id="rId3"/>
              </a:rPr>
              <a:t>www.adainformation.org</a:t>
            </a:r>
            <a:endParaRPr lang="en-US" dirty="0" smtClean="0">
              <a:latin typeface="+mj-lt"/>
            </a:endParaRPr>
          </a:p>
          <a:p>
            <a:pPr lvl="1"/>
            <a:endParaRPr lang="en-US" dirty="0" smtClean="0">
              <a:latin typeface="+mj-lt"/>
            </a:endParaRPr>
          </a:p>
          <a:p>
            <a:pPr>
              <a:buNone/>
            </a:pPr>
            <a:r>
              <a:rPr lang="en-US" dirty="0" smtClean="0">
                <a:latin typeface="+mj-lt"/>
              </a:rPr>
              <a:t>Free!  </a:t>
            </a:r>
            <a:endParaRPr lang="en-US" dirty="0">
              <a:latin typeface="+mj-lt"/>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4" name="Content Placeholder 3"/>
          <p:cNvSpPr>
            <a:spLocks noGrp="1"/>
          </p:cNvSpPr>
          <p:nvPr>
            <p:ph idx="1"/>
          </p:nvPr>
        </p:nvSpPr>
        <p:spPr/>
        <p:txBody>
          <a:bodyPr>
            <a:normAutofit fontScale="92500" lnSpcReduction="10000"/>
          </a:bodyPr>
          <a:lstStyle/>
          <a:p>
            <a:r>
              <a:rPr lang="en-US" dirty="0" smtClean="0"/>
              <a:t>Easter Seals Project ACTION</a:t>
            </a:r>
          </a:p>
          <a:p>
            <a:pPr lvl="1">
              <a:buNone/>
            </a:pPr>
            <a:r>
              <a:rPr lang="en-US" dirty="0" smtClean="0">
                <a:hlinkClick r:id="rId3"/>
              </a:rPr>
              <a:t>www.projectaction.easterseals.com</a:t>
            </a:r>
            <a:endParaRPr lang="en-US" dirty="0" smtClean="0"/>
          </a:p>
          <a:p>
            <a:pPr lvl="1">
              <a:buNone/>
            </a:pPr>
            <a:r>
              <a:rPr lang="en-US" dirty="0" smtClean="0"/>
              <a:t>1-800-659-6428  (Voice)  1-202-347-7385 (TTY)</a:t>
            </a:r>
          </a:p>
          <a:p>
            <a:r>
              <a:rPr lang="en-US" dirty="0" smtClean="0"/>
              <a:t>TCRP - Transit Cooperative Research Program</a:t>
            </a:r>
            <a:r>
              <a:rPr lang="en-US" b="1" dirty="0" smtClean="0"/>
              <a:t/>
            </a:r>
            <a:br>
              <a:rPr lang="en-US" b="1" dirty="0" smtClean="0"/>
            </a:br>
            <a:r>
              <a:rPr lang="en-US" dirty="0" smtClean="0">
                <a:hlinkClick r:id="rId4"/>
              </a:rPr>
              <a:t>www.tcrponline.org</a:t>
            </a:r>
            <a:r>
              <a:rPr lang="en-US" dirty="0" smtClean="0"/>
              <a:t> </a:t>
            </a:r>
          </a:p>
          <a:p>
            <a:r>
              <a:rPr lang="en-US" dirty="0" smtClean="0"/>
              <a:t>Disability Rights Education and Defense Fund (DREDF)</a:t>
            </a:r>
          </a:p>
          <a:p>
            <a:pPr>
              <a:buNone/>
            </a:pPr>
            <a:r>
              <a:rPr lang="en-US" dirty="0" smtClean="0"/>
              <a:t>     </a:t>
            </a:r>
            <a:r>
              <a:rPr lang="en-US" dirty="0" smtClean="0">
                <a:hlinkClick r:id="rId5"/>
              </a:rPr>
              <a:t>www.dredf.org/transportation</a:t>
            </a:r>
            <a:r>
              <a:rPr lang="en-US" dirty="0" smtClean="0"/>
              <a:t> </a:t>
            </a:r>
          </a:p>
          <a:p>
            <a:pPr>
              <a:buNone/>
            </a:pPr>
            <a:r>
              <a:rPr lang="en-US" dirty="0" smtClean="0"/>
              <a:t>     1-800-348-4232 (Voice/TTY)</a:t>
            </a:r>
          </a:p>
          <a:p>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Our Contact Information</a:t>
            </a:r>
            <a:endParaRPr lang="en-US" dirty="0"/>
          </a:p>
        </p:txBody>
      </p:sp>
      <p:sp>
        <p:nvSpPr>
          <p:cNvPr id="4" name="Content Placeholder 3"/>
          <p:cNvSpPr>
            <a:spLocks noGrp="1"/>
          </p:cNvSpPr>
          <p:nvPr>
            <p:ph idx="1"/>
          </p:nvPr>
        </p:nvSpPr>
        <p:spPr/>
        <p:txBody>
          <a:bodyPr>
            <a:normAutofit fontScale="70000" lnSpcReduction="20000"/>
          </a:bodyPr>
          <a:lstStyle/>
          <a:p>
            <a:pPr algn="ctr">
              <a:buNone/>
            </a:pPr>
            <a:r>
              <a:rPr lang="en-US" dirty="0" smtClean="0"/>
              <a:t>Geoff Ames and Sandy Lahmann</a:t>
            </a:r>
          </a:p>
          <a:p>
            <a:pPr algn="ctr">
              <a:buNone/>
            </a:pPr>
            <a:r>
              <a:rPr lang="en-US" dirty="0" smtClean="0"/>
              <a:t>Meeting the Challenge, Inc.</a:t>
            </a:r>
          </a:p>
          <a:p>
            <a:pPr algn="ctr">
              <a:buNone/>
            </a:pPr>
            <a:r>
              <a:rPr lang="en-US" dirty="0" smtClean="0"/>
              <a:t>Operating the Rocky Mountain ADA Center</a:t>
            </a:r>
          </a:p>
          <a:p>
            <a:pPr algn="ctr">
              <a:buNone/>
            </a:pPr>
            <a:r>
              <a:rPr lang="en-US" dirty="0" smtClean="0"/>
              <a:t>games@mtc-inc.com, slahmann@mtc-inc.com</a:t>
            </a:r>
          </a:p>
          <a:p>
            <a:pPr algn="ctr">
              <a:buNone/>
            </a:pPr>
            <a:r>
              <a:rPr lang="en-US" dirty="0" smtClean="0"/>
              <a:t>www.adainformation.org </a:t>
            </a:r>
          </a:p>
          <a:p>
            <a:pPr algn="ctr">
              <a:buNone/>
            </a:pPr>
            <a:endParaRPr lang="en-US" dirty="0" smtClean="0"/>
          </a:p>
          <a:p>
            <a:pPr algn="ctr">
              <a:buNone/>
            </a:pPr>
            <a:r>
              <a:rPr lang="en-US" dirty="0" smtClean="0"/>
              <a:t>1-800-949-4232 (V/TTY)</a:t>
            </a:r>
          </a:p>
          <a:p>
            <a:pPr algn="ctr">
              <a:buNone/>
            </a:pPr>
            <a:r>
              <a:rPr lang="en-US" dirty="0" smtClean="0"/>
              <a:t>719-444-0268 (V/TTY)</a:t>
            </a:r>
          </a:p>
          <a:p>
            <a:pPr algn="ctr">
              <a:buNone/>
            </a:pPr>
            <a:r>
              <a:rPr lang="en-US" dirty="0" smtClean="0"/>
              <a:t>719-444-0252 (V/TTY)</a:t>
            </a:r>
          </a:p>
          <a:p>
            <a:pPr algn="ctr">
              <a:buNone/>
            </a:pPr>
            <a:r>
              <a:rPr lang="en-US" dirty="0" smtClean="0"/>
              <a:t>719-358-2460 (VP)</a:t>
            </a:r>
          </a:p>
          <a:p>
            <a:pPr algn="ctr">
              <a:buNone/>
            </a:pPr>
            <a:endParaRPr lang="en-US" dirty="0" smtClean="0"/>
          </a:p>
          <a:p>
            <a:pPr algn="ctr">
              <a:buNone/>
            </a:pPr>
            <a:r>
              <a:rPr lang="en-US" dirty="0" smtClean="0"/>
              <a:t>3630 Sinton Road, Ste. 103</a:t>
            </a:r>
          </a:p>
          <a:p>
            <a:pPr algn="ctr">
              <a:buNone/>
            </a:pPr>
            <a:r>
              <a:rPr lang="en-US" dirty="0" smtClean="0"/>
              <a:t>Colorado Springs, CO  80907</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Disclaimer  </a:t>
            </a:r>
            <a:endParaRPr lang="en-US" dirty="0">
              <a:latin typeface="+mj-lt"/>
            </a:endParaRPr>
          </a:p>
        </p:txBody>
      </p:sp>
      <p:sp>
        <p:nvSpPr>
          <p:cNvPr id="3" name="Content Placeholder 2"/>
          <p:cNvSpPr>
            <a:spLocks noGrp="1"/>
          </p:cNvSpPr>
          <p:nvPr>
            <p:ph idx="1"/>
          </p:nvPr>
        </p:nvSpPr>
        <p:spPr/>
        <p:txBody>
          <a:bodyPr>
            <a:normAutofit/>
          </a:bodyPr>
          <a:lstStyle/>
          <a:p>
            <a:pPr lvl="0"/>
            <a:r>
              <a:rPr lang="en-US" sz="2800" dirty="0">
                <a:latin typeface="+mj-lt"/>
              </a:rPr>
              <a:t>Information, materials, and/or technical assistance are intended solely as informal guidance, and are neither a determination of your legal rights or responsibilities under the ADA, nor binding on any agency with enforcement responsibility under the ADA.</a:t>
            </a:r>
          </a:p>
          <a:p>
            <a:pPr lvl="0"/>
            <a:r>
              <a:rPr lang="en-US" sz="2800" dirty="0">
                <a:latin typeface="+mj-lt"/>
              </a:rPr>
              <a:t>ADA Center authorized by NIDRR to provide information, materials, and technical assistance to individuals and entities that are covered by the ADA</a:t>
            </a:r>
            <a:r>
              <a:rPr lang="en-US" sz="2800" dirty="0" smtClean="0">
                <a:latin typeface="+mj-lt"/>
              </a:rPr>
              <a:t>.</a:t>
            </a:r>
          </a:p>
          <a:p>
            <a:pPr>
              <a:buNone/>
            </a:pPr>
            <a:endParaRPr lang="en-US" dirty="0">
              <a:latin typeface="+mj-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Importance of Travel Trainers</a:t>
            </a:r>
            <a:endParaRPr lang="en-US" dirty="0"/>
          </a:p>
        </p:txBody>
      </p:sp>
      <p:sp>
        <p:nvSpPr>
          <p:cNvPr id="5" name="Content Placeholder 4"/>
          <p:cNvSpPr>
            <a:spLocks noGrp="1"/>
          </p:cNvSpPr>
          <p:nvPr>
            <p:ph idx="1"/>
          </p:nvPr>
        </p:nvSpPr>
        <p:spPr>
          <a:xfrm>
            <a:off x="457200" y="1266826"/>
            <a:ext cx="8229600" cy="4859338"/>
          </a:xfrm>
        </p:spPr>
        <p:txBody>
          <a:bodyPr/>
          <a:lstStyle/>
          <a:p>
            <a:r>
              <a:rPr lang="en-US" dirty="0" smtClean="0"/>
              <a:t>The ADA does not mandate the availability or use of travel training</a:t>
            </a:r>
          </a:p>
          <a:p>
            <a:r>
              <a:rPr lang="en-US" dirty="0" smtClean="0"/>
              <a:t>Nevertheless, travel training is a key component to the development of integrated, accessible fixed route transit systems and fulfillment of the spirit of the ADA</a:t>
            </a:r>
          </a:p>
          <a:p>
            <a:r>
              <a:rPr lang="en-US" dirty="0" smtClean="0"/>
              <a:t>Travel training is a cost effective tool for transit agencies to increase fixed route travel and reduce paratransit costs</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1117</TotalTime>
  <Words>3658</Words>
  <Application>Microsoft Office PowerPoint</Application>
  <PresentationFormat>On-screen Show (4:3)</PresentationFormat>
  <Paragraphs>454</Paragraphs>
  <Slides>71</Slides>
  <Notes>70</Notes>
  <HiddenSlides>0</HiddenSlides>
  <MMClips>0</MMClips>
  <ScaleCrop>false</ScaleCrop>
  <HeadingPairs>
    <vt:vector size="4" baseType="variant">
      <vt:variant>
        <vt:lpstr>Theme</vt:lpstr>
      </vt:variant>
      <vt:variant>
        <vt:i4>2</vt:i4>
      </vt:variant>
      <vt:variant>
        <vt:lpstr>Slide Titles</vt:lpstr>
      </vt:variant>
      <vt:variant>
        <vt:i4>71</vt:i4>
      </vt:variant>
    </vt:vector>
  </HeadingPairs>
  <TitlesOfParts>
    <vt:vector size="73" baseType="lpstr">
      <vt:lpstr>Office Theme</vt:lpstr>
      <vt:lpstr>Office Theme</vt:lpstr>
      <vt:lpstr>Slide 1</vt:lpstr>
      <vt:lpstr>Meeting the Challenge, Inc.</vt:lpstr>
      <vt:lpstr>Projects of Meeting the Challenge</vt:lpstr>
      <vt:lpstr>Projects of Meeting the Challenge</vt:lpstr>
      <vt:lpstr> Regional ADA Centers</vt:lpstr>
      <vt:lpstr>ADA Center services</vt:lpstr>
      <vt:lpstr>Newsletter</vt:lpstr>
      <vt:lpstr>Disclaimer  </vt:lpstr>
      <vt:lpstr>The Importance of Travel Trainers</vt:lpstr>
      <vt:lpstr>The Importance of the ADA to You</vt:lpstr>
      <vt:lpstr>ADA Transit Regulations</vt:lpstr>
      <vt:lpstr>The Relationship: Fixed Route &amp; Paratransit</vt:lpstr>
      <vt:lpstr>The Relationship: Fixed Route &amp; Paratransit</vt:lpstr>
      <vt:lpstr>Paratransit Eligibility Criteria</vt:lpstr>
      <vt:lpstr>The Limitations of Paratransit</vt:lpstr>
      <vt:lpstr>Why is this Important?</vt:lpstr>
      <vt:lpstr>Accessible Public Transit???</vt:lpstr>
      <vt:lpstr>Our Proposition</vt:lpstr>
      <vt:lpstr>The Broken Paradigm</vt:lpstr>
      <vt:lpstr>The Intention of the ADA</vt:lpstr>
      <vt:lpstr>ADA Expectations</vt:lpstr>
      <vt:lpstr>22 Years Later</vt:lpstr>
      <vt:lpstr>National Transportation Access Research Project: A Survey of Riders with Disabilities</vt:lpstr>
      <vt:lpstr>National Transportation Access Research Project: A Survey of Riders with Disabilities</vt:lpstr>
      <vt:lpstr>Fixed Route Barriers = Paratransit</vt:lpstr>
      <vt:lpstr>The Stats</vt:lpstr>
      <vt:lpstr>The Stats</vt:lpstr>
      <vt:lpstr>22 Years Post ADA</vt:lpstr>
      <vt:lpstr>Trebling of Demand for Paratransit</vt:lpstr>
      <vt:lpstr>Segregation</vt:lpstr>
      <vt:lpstr>A History of Transit and Disability Rights</vt:lpstr>
      <vt:lpstr>A History of Transit and Disability Rights</vt:lpstr>
      <vt:lpstr>       History</vt:lpstr>
      <vt:lpstr>            History</vt:lpstr>
      <vt:lpstr>                History</vt:lpstr>
      <vt:lpstr>History</vt:lpstr>
      <vt:lpstr>History</vt:lpstr>
      <vt:lpstr>Reduced Expectations</vt:lpstr>
      <vt:lpstr>Slide 39</vt:lpstr>
      <vt:lpstr>Win – Win for Everyone</vt:lpstr>
      <vt:lpstr>Riders with Disabilities Win</vt:lpstr>
      <vt:lpstr>Transit Agencies Win</vt:lpstr>
      <vt:lpstr>Transit Agencies Win</vt:lpstr>
      <vt:lpstr>Our Communities Win</vt:lpstr>
      <vt:lpstr>The Problem…</vt:lpstr>
      <vt:lpstr>Our Communities Win</vt:lpstr>
      <vt:lpstr>What’s in it for You?</vt:lpstr>
      <vt:lpstr>Bring all stakeholders to the table</vt:lpstr>
      <vt:lpstr>Advocate Strategically</vt:lpstr>
      <vt:lpstr>Methods to Improve Fixed Route Accessibility</vt:lpstr>
      <vt:lpstr>Effective Travel Training</vt:lpstr>
      <vt:lpstr>Effective Travel Training</vt:lpstr>
      <vt:lpstr>Engage the Community</vt:lpstr>
      <vt:lpstr>Conditional Eligibility</vt:lpstr>
      <vt:lpstr>Conditional Eligibility:</vt:lpstr>
      <vt:lpstr>Conditional Eligibility</vt:lpstr>
      <vt:lpstr>Accessible Public Rights-of-Way</vt:lpstr>
      <vt:lpstr>Accessible Public Rights-of-Way</vt:lpstr>
      <vt:lpstr>Accessible Public Rights-of-Way</vt:lpstr>
      <vt:lpstr>Boots on the Ground</vt:lpstr>
      <vt:lpstr>Driver and Staff Training:  Proficiency Required</vt:lpstr>
      <vt:lpstr>Driver and Staff Training:  Proficiency Required</vt:lpstr>
      <vt:lpstr>Driver and Staff Training:  Proficiency Required</vt:lpstr>
      <vt:lpstr>Flexible Fixed Route</vt:lpstr>
      <vt:lpstr>Advocacy &amp; Riders with Disabilities</vt:lpstr>
      <vt:lpstr>Meeting the Challenge Resources</vt:lpstr>
      <vt:lpstr>Meeting the Challenge Resources</vt:lpstr>
      <vt:lpstr>Resources</vt:lpstr>
      <vt:lpstr>Resources</vt:lpstr>
      <vt:lpstr>Resources</vt:lpstr>
      <vt:lpstr>Our Contact Information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dina</dc:creator>
  <cp:lastModifiedBy>games1</cp:lastModifiedBy>
  <cp:revision>151</cp:revision>
  <dcterms:created xsi:type="dcterms:W3CDTF">2011-12-09T21:25:08Z</dcterms:created>
  <dcterms:modified xsi:type="dcterms:W3CDTF">2012-08-08T21:29:32Z</dcterms:modified>
</cp:coreProperties>
</file>