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83"/>
  </p:notesMasterIdLst>
  <p:handoutMasterIdLst>
    <p:handoutMasterId r:id="rId84"/>
  </p:handoutMasterIdLst>
  <p:sldIdLst>
    <p:sldId id="274" r:id="rId2"/>
    <p:sldId id="415" r:id="rId3"/>
    <p:sldId id="408" r:id="rId4"/>
    <p:sldId id="410" r:id="rId5"/>
    <p:sldId id="411" r:id="rId6"/>
    <p:sldId id="412" r:id="rId7"/>
    <p:sldId id="413" r:id="rId8"/>
    <p:sldId id="414" r:id="rId9"/>
    <p:sldId id="409" r:id="rId10"/>
    <p:sldId id="279" r:id="rId11"/>
    <p:sldId id="348" r:id="rId12"/>
    <p:sldId id="351" r:id="rId13"/>
    <p:sldId id="280" r:id="rId14"/>
    <p:sldId id="352" r:id="rId15"/>
    <p:sldId id="353" r:id="rId16"/>
    <p:sldId id="354" r:id="rId17"/>
    <p:sldId id="277" r:id="rId18"/>
    <p:sldId id="355" r:id="rId19"/>
    <p:sldId id="306" r:id="rId20"/>
    <p:sldId id="356" r:id="rId21"/>
    <p:sldId id="292" r:id="rId22"/>
    <p:sldId id="357" r:id="rId23"/>
    <p:sldId id="362" r:id="rId24"/>
    <p:sldId id="360" r:id="rId25"/>
    <p:sldId id="371" r:id="rId26"/>
    <p:sldId id="322" r:id="rId27"/>
    <p:sldId id="358" r:id="rId28"/>
    <p:sldId id="359" r:id="rId29"/>
    <p:sldId id="361" r:id="rId30"/>
    <p:sldId id="325" r:id="rId31"/>
    <p:sldId id="363" r:id="rId32"/>
    <p:sldId id="373" r:id="rId33"/>
    <p:sldId id="372" r:id="rId34"/>
    <p:sldId id="364" r:id="rId35"/>
    <p:sldId id="365" r:id="rId36"/>
    <p:sldId id="366" r:id="rId37"/>
    <p:sldId id="367" r:id="rId38"/>
    <p:sldId id="368" r:id="rId39"/>
    <p:sldId id="386" r:id="rId40"/>
    <p:sldId id="369" r:id="rId41"/>
    <p:sldId id="370" r:id="rId42"/>
    <p:sldId id="342" r:id="rId43"/>
    <p:sldId id="304" r:id="rId44"/>
    <p:sldId id="384" r:id="rId45"/>
    <p:sldId id="385" r:id="rId46"/>
    <p:sldId id="378" r:id="rId47"/>
    <p:sldId id="376" r:id="rId48"/>
    <p:sldId id="380" r:id="rId49"/>
    <p:sldId id="379" r:id="rId50"/>
    <p:sldId id="374" r:id="rId51"/>
    <p:sldId id="377" r:id="rId52"/>
    <p:sldId id="375" r:id="rId53"/>
    <p:sldId id="381" r:id="rId54"/>
    <p:sldId id="305" r:id="rId55"/>
    <p:sldId id="382" r:id="rId56"/>
    <p:sldId id="388" r:id="rId57"/>
    <p:sldId id="332" r:id="rId58"/>
    <p:sldId id="281" r:id="rId59"/>
    <p:sldId id="387" r:id="rId60"/>
    <p:sldId id="389" r:id="rId61"/>
    <p:sldId id="390" r:id="rId62"/>
    <p:sldId id="391" r:id="rId63"/>
    <p:sldId id="392" r:id="rId64"/>
    <p:sldId id="393" r:id="rId65"/>
    <p:sldId id="394" r:id="rId66"/>
    <p:sldId id="395" r:id="rId67"/>
    <p:sldId id="396" r:id="rId68"/>
    <p:sldId id="398" r:id="rId69"/>
    <p:sldId id="397" r:id="rId70"/>
    <p:sldId id="399" r:id="rId71"/>
    <p:sldId id="400" r:id="rId72"/>
    <p:sldId id="383" r:id="rId73"/>
    <p:sldId id="401" r:id="rId74"/>
    <p:sldId id="402" r:id="rId75"/>
    <p:sldId id="403" r:id="rId76"/>
    <p:sldId id="406" r:id="rId77"/>
    <p:sldId id="404" r:id="rId78"/>
    <p:sldId id="407" r:id="rId79"/>
    <p:sldId id="312" r:id="rId80"/>
    <p:sldId id="318" r:id="rId81"/>
    <p:sldId id="273"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2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6E33EC2-9EC5-4E10-9144-86E86613D3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B6F9F941-E752-4BD2-BA91-874CE8E1C0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3DD978-A294-4268-829C-55C7EB5D9910}" type="datetimeFigureOut">
              <a:rPr lang="en-US" smtClean="0"/>
              <a:t>8/10/2020</a:t>
            </a:fld>
            <a:endParaRPr lang="en-US" dirty="0"/>
          </a:p>
        </p:txBody>
      </p:sp>
      <p:sp>
        <p:nvSpPr>
          <p:cNvPr id="4" name="Footer Placeholder 3">
            <a:extLst>
              <a:ext uri="{FF2B5EF4-FFF2-40B4-BE49-F238E27FC236}">
                <a16:creationId xmlns:a16="http://schemas.microsoft.com/office/drawing/2014/main" xmlns="" id="{E77F5445-1C7B-4CE5-97AA-11FE3B0D1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4639B5BE-3C96-4779-BAFC-FA6CC51DA2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6CA8D4-27C8-4D41-90BD-AED8D47A3C12}" type="slidenum">
              <a:rPr lang="en-US" smtClean="0"/>
              <a:t>‹#›</a:t>
            </a:fld>
            <a:endParaRPr lang="en-US" dirty="0"/>
          </a:p>
        </p:txBody>
      </p:sp>
    </p:spTree>
    <p:extLst>
      <p:ext uri="{BB962C8B-B14F-4D97-AF65-F5344CB8AC3E}">
        <p14:creationId xmlns:p14="http://schemas.microsoft.com/office/powerpoint/2010/main" val="1125047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E9404-0252-4823-AD24-A092A5EE9433}" type="datetimeFigureOut">
              <a:rPr lang="en-US" smtClean="0"/>
              <a:t>8/10/2020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972E0-5198-46C6-8EFE-44A646AD96EF}" type="slidenum">
              <a:rPr lang="en-US" smtClean="0"/>
              <a:t>‹#›</a:t>
            </a:fld>
            <a:endParaRPr lang="en-US" dirty="0"/>
          </a:p>
        </p:txBody>
      </p:sp>
    </p:spTree>
    <p:extLst>
      <p:ext uri="{BB962C8B-B14F-4D97-AF65-F5344CB8AC3E}">
        <p14:creationId xmlns:p14="http://schemas.microsoft.com/office/powerpoint/2010/main" val="29356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channel/UCkekLxdE9EETSAYfEukjys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channel/UCCDfLCyRJ6NzzWrVvM-GD1w"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afternoon everyone, today I will be talking to you about creating virtual field trips for your customers. I will discuss my methods of collecting the various online multimedia content and information, and how to best consolidate that information into a cohesive presentation and virtual field trip for your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goes without saying that today’s current travel training environment has been greatly affected and possibly forever changed due to the COVID-19 pandemic. In response to this massive shift in travel training instruction, my team at NJTIP @ Rutgers realized that virtual travel training is the new standard for travel instruction programs. We have begun incorporating virtual travel training and virtual group field trips into our instructional “manual”, this new format of training allows our customers the continuity of travel instruction during a time where “real-time” travel instruction is not possible due to COVID-19 travel restrictions and health precautions.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I get into the creation of virtual field trips, I wanted to briefly talk about the world of travel training pre-COVID 19 and how my team and I had to adapt to the new world of virtual travel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 Pre-COVID 19 Travel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5F972E0-5198-46C6-8EFE-44A646AD96EF}" type="slidenum">
              <a:rPr lang="en-US" smtClean="0"/>
              <a:t>1</a:t>
            </a:fld>
            <a:endParaRPr lang="en-US" dirty="0"/>
          </a:p>
        </p:txBody>
      </p:sp>
    </p:spTree>
    <p:extLst>
      <p:ext uri="{BB962C8B-B14F-4D97-AF65-F5344CB8AC3E}">
        <p14:creationId xmlns:p14="http://schemas.microsoft.com/office/powerpoint/2010/main" val="1644345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virtual field trips is that you are allowing your customers/students to </a:t>
            </a:r>
          </a:p>
        </p:txBody>
      </p:sp>
      <p:sp>
        <p:nvSpPr>
          <p:cNvPr id="4" name="Slide Number Placeholder 3"/>
          <p:cNvSpPr>
            <a:spLocks noGrp="1"/>
          </p:cNvSpPr>
          <p:nvPr>
            <p:ph type="sldNum" sz="quarter" idx="10"/>
          </p:nvPr>
        </p:nvSpPr>
        <p:spPr/>
        <p:txBody>
          <a:bodyPr/>
          <a:lstStyle/>
          <a:p>
            <a:fld id="{75F972E0-5198-46C6-8EFE-44A646AD96EF}" type="slidenum">
              <a:rPr lang="en-US" smtClean="0"/>
              <a:t>11</a:t>
            </a:fld>
            <a:endParaRPr lang="en-US" dirty="0"/>
          </a:p>
        </p:txBody>
      </p:sp>
    </p:spTree>
    <p:extLst>
      <p:ext uri="{BB962C8B-B14F-4D97-AF65-F5344CB8AC3E}">
        <p14:creationId xmlns:p14="http://schemas.microsoft.com/office/powerpoint/2010/main" val="215540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our trip plan, we will need to head to our</a:t>
            </a:r>
            <a:r>
              <a:rPr lang="en-US" baseline="0" dirty="0"/>
              <a:t> local bus stop.</a:t>
            </a:r>
          </a:p>
          <a:p>
            <a:endParaRPr lang="en-US" baseline="0" dirty="0"/>
          </a:p>
          <a:p>
            <a:r>
              <a:rPr lang="en-US" baseline="0" dirty="0"/>
              <a:t>For all of you at the Pal Program it is the bus stop located at the corner of Washington and Main, right in front of the dentist office. </a:t>
            </a:r>
          </a:p>
          <a:p>
            <a:endParaRPr lang="en-US" baseline="0" dirty="0"/>
          </a:p>
          <a:p>
            <a:r>
              <a:rPr lang="en-US" baseline="0" dirty="0"/>
              <a:t>When we are waiting for our bus what should we be getting ready?</a:t>
            </a:r>
          </a:p>
          <a:p>
            <a:endParaRPr lang="en-US" baseline="0" dirty="0"/>
          </a:p>
          <a:p>
            <a:r>
              <a:rPr lang="en-US" baseline="0" dirty="0"/>
              <a:t>Which way should we be looking for the bus?</a:t>
            </a:r>
          </a:p>
          <a:p>
            <a:endParaRPr lang="en-US" baseline="0" dirty="0"/>
          </a:p>
          <a:p>
            <a:r>
              <a:rPr lang="en-US" baseline="0" dirty="0"/>
              <a:t>How can we check to see when the bus is coming?</a:t>
            </a:r>
          </a:p>
          <a:p>
            <a:endParaRPr lang="en-US" baseline="0" dirty="0"/>
          </a:p>
          <a:p>
            <a:r>
              <a:rPr lang="en-US" baseline="0" dirty="0" err="1"/>
              <a:t>Mybus</a:t>
            </a:r>
            <a:r>
              <a:rPr lang="en-US" baseline="0" dirty="0"/>
              <a:t>?</a:t>
            </a:r>
          </a:p>
          <a:p>
            <a:endParaRPr lang="en-US" baseline="0" dirty="0"/>
          </a:p>
          <a:p>
            <a:r>
              <a:rPr lang="en-US" baseline="0" dirty="0"/>
              <a:t>Transit app?</a:t>
            </a:r>
          </a:p>
          <a:p>
            <a:endParaRPr lang="en-US" baseline="0" dirty="0"/>
          </a:p>
          <a:p>
            <a:r>
              <a:rPr lang="en-US" baseline="0" dirty="0"/>
              <a:t>NJ Transit app?</a:t>
            </a:r>
          </a:p>
          <a:p>
            <a:endParaRPr lang="en-US" baseline="0" dirty="0"/>
          </a:p>
          <a:p>
            <a:r>
              <a:rPr lang="en-US" baseline="0" dirty="0"/>
              <a:t>Call NJ Transit?</a:t>
            </a:r>
          </a:p>
          <a:p>
            <a:endParaRPr lang="en-US" baseline="0" dirty="0"/>
          </a:p>
          <a:p>
            <a:r>
              <a:rPr lang="en-US" baseline="0" dirty="0"/>
              <a:t>Wait for the next bus?</a:t>
            </a:r>
          </a:p>
          <a:p>
            <a:endParaRPr lang="en-US" baseline="0" dirty="0"/>
          </a:p>
          <a:p>
            <a:r>
              <a:rPr lang="en-US" baseline="0" dirty="0"/>
              <a:t>How do we let the bus driver know we want to get on the bus?</a:t>
            </a:r>
          </a:p>
          <a:p>
            <a:endParaRPr lang="en-US" baseline="0" dirty="0"/>
          </a:p>
          <a:p>
            <a:r>
              <a:rPr lang="en-US" baseline="0" dirty="0"/>
              <a:t>Where do we put our money once we board the bus?</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12</a:t>
            </a:fld>
            <a:endParaRPr lang="en-US" dirty="0"/>
          </a:p>
        </p:txBody>
      </p:sp>
    </p:spTree>
    <p:extLst>
      <p:ext uri="{BB962C8B-B14F-4D97-AF65-F5344CB8AC3E}">
        <p14:creationId xmlns:p14="http://schemas.microsoft.com/office/powerpoint/2010/main" val="28557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 we will be traveling via the #815 NJ Transit bus to New Brunswick rail station.</a:t>
            </a:r>
          </a:p>
          <a:p>
            <a:endParaRPr lang="en-US" baseline="0" dirty="0"/>
          </a:p>
          <a:p>
            <a:r>
              <a:rPr lang="en-US" baseline="0" dirty="0"/>
              <a:t>This is a bus we are all familiar with. We will be taking this bus to New Brunswick and getting off at George at Albany St.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(Further discussion on the bus trip planning to follow on upcoming slides)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5F972E0-5198-46C6-8EFE-44A646AD96EF}" type="slidenum">
              <a:rPr lang="en-US" smtClean="0"/>
              <a:t>13</a:t>
            </a:fld>
            <a:endParaRPr lang="en-US" dirty="0"/>
          </a:p>
        </p:txBody>
      </p:sp>
    </p:spTree>
    <p:extLst>
      <p:ext uri="{BB962C8B-B14F-4D97-AF65-F5344CB8AC3E}">
        <p14:creationId xmlns:p14="http://schemas.microsoft.com/office/powerpoint/2010/main" val="74280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a:t>
            </a:r>
            <a:r>
              <a:rPr lang="en-US" baseline="0" dirty="0"/>
              <a:t> get off the #815 bus, we will cross George St. and go up the steps to the train platform.</a:t>
            </a:r>
          </a:p>
          <a:p>
            <a:endParaRPr lang="en-US" baseline="0" dirty="0"/>
          </a:p>
          <a:p>
            <a:r>
              <a:rPr lang="en-US" baseline="0" dirty="0"/>
              <a:t>From there we will walk down to the waiting room and purchase our train tickets at either the ticketing window from a ticketing agent or from the TVMs.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15</a:t>
            </a:fld>
            <a:endParaRPr lang="en-US" dirty="0"/>
          </a:p>
        </p:txBody>
      </p:sp>
    </p:spTree>
    <p:extLst>
      <p:ext uri="{BB962C8B-B14F-4D97-AF65-F5344CB8AC3E}">
        <p14:creationId xmlns:p14="http://schemas.microsoft.com/office/powerpoint/2010/main" val="3719205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o</a:t>
            </a:r>
            <a:r>
              <a:rPr lang="en-US" dirty="0"/>
              <a:t>nce we arrive at</a:t>
            </a:r>
            <a:r>
              <a:rPr lang="en-US" baseline="0" dirty="0"/>
              <a:t> New Brunswick station we will be heading across George St. and walking up the steps to the platform where we will be purchasing our tickets then we will then be boarding the train to Penn Station New York.</a:t>
            </a:r>
          </a:p>
          <a:p>
            <a:endParaRPr lang="en-US" baseline="0" dirty="0"/>
          </a:p>
          <a:p>
            <a:r>
              <a:rPr lang="en-US" baseline="0" dirty="0"/>
              <a:t>Remember we will be getting off at </a:t>
            </a:r>
            <a:r>
              <a:rPr lang="en-US" b="1" baseline="0" dirty="0"/>
              <a:t>Newark Penn Station </a:t>
            </a:r>
            <a:r>
              <a:rPr lang="en-US" u="sng" baseline="0" dirty="0"/>
              <a:t>not</a:t>
            </a:r>
            <a:r>
              <a:rPr lang="en-US" baseline="0" dirty="0"/>
              <a:t> New York Penn Station. </a:t>
            </a:r>
          </a:p>
          <a:p>
            <a:endParaRPr lang="en-US" baseline="0" dirty="0"/>
          </a:p>
          <a:p>
            <a:r>
              <a:rPr lang="en-US" baseline="0" dirty="0"/>
              <a:t>(Further discussion on the train trip planning to follow on upcoming slides)</a:t>
            </a:r>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16</a:t>
            </a:fld>
            <a:endParaRPr lang="en-US" dirty="0"/>
          </a:p>
        </p:txBody>
      </p:sp>
    </p:spTree>
    <p:extLst>
      <p:ext uri="{BB962C8B-B14F-4D97-AF65-F5344CB8AC3E}">
        <p14:creationId xmlns:p14="http://schemas.microsoft.com/office/powerpoint/2010/main" val="323214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we have arrived at New Brunswick station, we will purchase our tickets for the train to Newark Penn Station using the TVM’s.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17</a:t>
            </a:fld>
            <a:endParaRPr lang="en-US" dirty="0"/>
          </a:p>
        </p:txBody>
      </p:sp>
    </p:spTree>
    <p:extLst>
      <p:ext uri="{BB962C8B-B14F-4D97-AF65-F5344CB8AC3E}">
        <p14:creationId xmlns:p14="http://schemas.microsoft.com/office/powerpoint/2010/main" val="181250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we are at the station, we will want to make sure that we follow the steps in the above video.</a:t>
            </a:r>
          </a:p>
          <a:p>
            <a:endParaRPr lang="en-US" baseline="0" dirty="0"/>
          </a:p>
          <a:p>
            <a:r>
              <a:rPr lang="en-US" baseline="0" dirty="0"/>
              <a:t>Once we have our ticket, we will go wait on the platform for our train to Newark Penn Station </a:t>
            </a:r>
          </a:p>
          <a:p>
            <a:endParaRPr lang="en-US" baseline="0" dirty="0"/>
          </a:p>
          <a:p>
            <a:r>
              <a:rPr lang="en-US" baseline="0" dirty="0"/>
              <a:t>We’ll want to listen to the announcements while we are waiting, and we will want to hear Newark Penn Station as one of the stops. </a:t>
            </a:r>
          </a:p>
          <a:p>
            <a:endParaRPr lang="en-US" baseline="0" dirty="0"/>
          </a:p>
          <a:p>
            <a:r>
              <a:rPr lang="en-US" baseline="0" dirty="0"/>
              <a:t>If for some reason we don’t hear the announcements we can always ask a conductor who comes by.</a:t>
            </a:r>
          </a:p>
          <a:p>
            <a:endParaRPr lang="en-US" baseline="0" dirty="0"/>
          </a:p>
        </p:txBody>
      </p:sp>
      <p:sp>
        <p:nvSpPr>
          <p:cNvPr id="4" name="Slide Number Placeholder 3"/>
          <p:cNvSpPr>
            <a:spLocks noGrp="1"/>
          </p:cNvSpPr>
          <p:nvPr>
            <p:ph type="sldNum" sz="quarter" idx="10"/>
          </p:nvPr>
        </p:nvSpPr>
        <p:spPr/>
        <p:txBody>
          <a:bodyPr/>
          <a:lstStyle/>
          <a:p>
            <a:fld id="{75F972E0-5198-46C6-8EFE-44A646AD96EF}" type="slidenum">
              <a:rPr lang="en-US" smtClean="0"/>
              <a:t>18</a:t>
            </a:fld>
            <a:endParaRPr lang="en-US" dirty="0"/>
          </a:p>
        </p:txBody>
      </p:sp>
    </p:spTree>
    <p:extLst>
      <p:ext uri="{BB962C8B-B14F-4D97-AF65-F5344CB8AC3E}">
        <p14:creationId xmlns:p14="http://schemas.microsoft.com/office/powerpoint/2010/main" val="227686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an example of</a:t>
            </a:r>
            <a:r>
              <a:rPr lang="en-US" baseline="0" dirty="0"/>
              <a:t> the departure vision screen. </a:t>
            </a:r>
          </a:p>
          <a:p>
            <a:endParaRPr lang="en-US" baseline="0" dirty="0"/>
          </a:p>
          <a:p>
            <a:r>
              <a:rPr lang="en-US" baseline="0" dirty="0"/>
              <a:t>We can see that there are a couple of trains that are heading to New York, remember we are getting off at Newark Penn Station </a:t>
            </a:r>
            <a:r>
              <a:rPr lang="en-US" b="1" u="sng" baseline="0" dirty="0"/>
              <a:t>not </a:t>
            </a:r>
            <a:r>
              <a:rPr lang="en-US" b="0" u="none" baseline="0" dirty="0"/>
              <a:t>New York Penn Station. </a:t>
            </a:r>
            <a:endParaRPr lang="en-US" baseline="0" dirty="0"/>
          </a:p>
          <a:p>
            <a:endParaRPr lang="en-US" baseline="0" dirty="0"/>
          </a:p>
          <a:p>
            <a:r>
              <a:rPr lang="en-US" baseline="0" dirty="0"/>
              <a:t>What color are the lines where New York is listed? Red</a:t>
            </a:r>
          </a:p>
          <a:p>
            <a:endParaRPr lang="en-US" baseline="0" dirty="0"/>
          </a:p>
          <a:p>
            <a:r>
              <a:rPr lang="en-US" baseline="0" dirty="0"/>
              <a:t>Red is the color of the Northeast Corridor rail line</a:t>
            </a:r>
          </a:p>
          <a:p>
            <a:endParaRPr lang="en-US" baseline="0" dirty="0"/>
          </a:p>
          <a:p>
            <a:r>
              <a:rPr lang="en-US" baseline="0" dirty="0"/>
              <a:t>What track is our train located on?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19</a:t>
            </a:fld>
            <a:endParaRPr lang="en-US" dirty="0"/>
          </a:p>
        </p:txBody>
      </p:sp>
    </p:spTree>
    <p:extLst>
      <p:ext uri="{BB962C8B-B14F-4D97-AF65-F5344CB8AC3E}">
        <p14:creationId xmlns:p14="http://schemas.microsoft.com/office/powerpoint/2010/main" val="4051529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now arrived at Newark Penn station, a major station in NJ and a station where people transfer to not only other trains but buses, Newark Light Rail and the PATH train, which is what we will be using next on our trip. Once we get off the train at Newark Penn Station, we will make our way to the PATH train. </a:t>
            </a:r>
          </a:p>
          <a:p>
            <a:endParaRPr lang="en-US" baseline="0" dirty="0"/>
          </a:p>
          <a:p>
            <a:r>
              <a:rPr lang="en-US" baseline="0" dirty="0"/>
              <a:t>Next slide will be the entrance to the PATH train at Newark Penn Station.</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22</a:t>
            </a:fld>
            <a:endParaRPr lang="en-US" dirty="0"/>
          </a:p>
        </p:txBody>
      </p:sp>
    </p:spTree>
    <p:extLst>
      <p:ext uri="{BB962C8B-B14F-4D97-AF65-F5344CB8AC3E}">
        <p14:creationId xmlns:p14="http://schemas.microsoft.com/office/powerpoint/2010/main" val="48302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entrance for the</a:t>
            </a:r>
            <a:r>
              <a:rPr lang="en-US" baseline="0" dirty="0"/>
              <a:t> PATH train can be found on the ground floor of Newark Penn Station at either Tracks 1 &amp; PATH or Tracks 2 &amp; PATH. Depending on your train and if you are arriving on Track 1 in Newark Penn Station, you might just get off your train and walk across the platform to the entrance of the PATH train.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23</a:t>
            </a:fld>
            <a:endParaRPr lang="en-US" dirty="0"/>
          </a:p>
        </p:txBody>
      </p:sp>
    </p:spTree>
    <p:extLst>
      <p:ext uri="{BB962C8B-B14F-4D97-AF65-F5344CB8AC3E}">
        <p14:creationId xmlns:p14="http://schemas.microsoft.com/office/powerpoint/2010/main" val="51201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afternoon everyone, today I will be talking to you about creating virtual field trips for your customers. I will discuss my methods of collecting the various online multimedia content and information, and how to best consolidate that information into a cohesive presentation and virtual field trip for your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goes without saying that today’s current travel training environment has been greatly affected and possibly forever changed due to the COVID-19 pandemic. In response to this massive shift in travel training instruction, my team at NJTIP @ Rutgers realized that virtual travel training is the new standard for travel instruction programs. We have begun incorporating virtual travel training and virtual group field trips into our instructional “manual”, this new format of training allows our customers the continuity of travel instruction during a time where “real-time” travel instruction is not possible due to COVID-19 travel restrictions and health precautions.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I get into the creation of virtual field trips, I wanted to briefly talk about the world of travel training pre-COVID 19 and how my team and I had to adapt to the new world of virtual travel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 Pre-COVID 19 Travel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75F972E0-5198-46C6-8EFE-44A646AD96EF}" type="slidenum">
              <a:rPr lang="en-US" smtClean="0"/>
              <a:t>2</a:t>
            </a:fld>
            <a:endParaRPr lang="en-US" dirty="0"/>
          </a:p>
        </p:txBody>
      </p:sp>
    </p:spTree>
    <p:extLst>
      <p:ext uri="{BB962C8B-B14F-4D97-AF65-F5344CB8AC3E}">
        <p14:creationId xmlns:p14="http://schemas.microsoft.com/office/powerpoint/2010/main" val="396952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machines that look like</a:t>
            </a:r>
            <a:r>
              <a:rPr lang="en-US" baseline="0" dirty="0"/>
              <a:t> the one pictured above are where you can purchase your PATH train ticket.</a:t>
            </a:r>
          </a:p>
          <a:p>
            <a:endParaRPr lang="en-US" baseline="0" dirty="0"/>
          </a:p>
          <a:p>
            <a:r>
              <a:rPr lang="en-US" baseline="0" dirty="0"/>
              <a:t>Follow the screen prompts to successfully purchase your ticket.</a:t>
            </a:r>
          </a:p>
          <a:p>
            <a:endParaRPr lang="en-US" baseline="0" dirty="0"/>
          </a:p>
          <a:p>
            <a:r>
              <a:rPr lang="en-US" baseline="0" dirty="0"/>
              <a:t>You can purchase a two-trip card which is good for two rides or you can purchase a card with multiple rides.</a:t>
            </a:r>
          </a:p>
          <a:p>
            <a:endParaRPr lang="en-US" baseline="0" dirty="0"/>
          </a:p>
          <a:p>
            <a:r>
              <a:rPr lang="en-US" baseline="0" dirty="0"/>
              <a:t>The TVM accepts cash, coins and credit cards. </a:t>
            </a:r>
          </a:p>
          <a:p>
            <a:endParaRPr lang="en-US" baseline="0" dirty="0"/>
          </a:p>
          <a:p>
            <a:r>
              <a:rPr lang="en-US" baseline="0" dirty="0"/>
              <a:t>You can also refill your Metro card at these machines if you are using the PATH more often.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24</a:t>
            </a:fld>
            <a:endParaRPr lang="en-US" dirty="0"/>
          </a:p>
        </p:txBody>
      </p:sp>
    </p:spTree>
    <p:extLst>
      <p:ext uri="{BB962C8B-B14F-4D97-AF65-F5344CB8AC3E}">
        <p14:creationId xmlns:p14="http://schemas.microsoft.com/office/powerpoint/2010/main" val="139664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ticketing gates that you need to walk through to wait for and board the PATH train. </a:t>
            </a:r>
          </a:p>
          <a:p>
            <a:endParaRPr lang="en-US" baseline="0" dirty="0"/>
          </a:p>
          <a:p>
            <a:r>
              <a:rPr lang="en-US" baseline="0" dirty="0"/>
              <a:t>You can see that you will either insert or touch your ticket to the gate for it to open.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25</a:t>
            </a:fld>
            <a:endParaRPr lang="en-US" dirty="0"/>
          </a:p>
        </p:txBody>
      </p:sp>
    </p:spTree>
    <p:extLst>
      <p:ext uri="{BB962C8B-B14F-4D97-AF65-F5344CB8AC3E}">
        <p14:creationId xmlns:p14="http://schemas.microsoft.com/office/powerpoint/2010/main" val="3578127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a:t>
            </a:r>
            <a:r>
              <a:rPr lang="en-US" baseline="0" dirty="0"/>
              <a:t> in image</a:t>
            </a:r>
            <a:r>
              <a:rPr lang="en-US" dirty="0"/>
              <a:t> to PATH</a:t>
            </a:r>
            <a:r>
              <a:rPr lang="en-US" baseline="0" dirty="0"/>
              <a:t> website for information about train fares. </a:t>
            </a:r>
          </a:p>
          <a:p>
            <a:endParaRPr lang="en-US" baseline="0" dirty="0"/>
          </a:p>
          <a:p>
            <a:r>
              <a:rPr lang="en-US" baseline="0" dirty="0"/>
              <a:t>Before we can get on the PATH train, we will need to purchase a Metro Card or two trip card for our trip today. We can purchase this ticket at a TVM for the PATH.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26</a:t>
            </a:fld>
            <a:endParaRPr lang="en-US" dirty="0"/>
          </a:p>
        </p:txBody>
      </p:sp>
    </p:spTree>
    <p:extLst>
      <p:ext uri="{BB962C8B-B14F-4D97-AF65-F5344CB8AC3E}">
        <p14:creationId xmlns:p14="http://schemas.microsoft.com/office/powerpoint/2010/main" val="3118649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found the PATH Train entrance (which is near track 1 and 2)</a:t>
            </a:r>
            <a:r>
              <a:rPr lang="en-US" baseline="0" dirty="0"/>
              <a:t> we will purchase our tickets for the PATH train and wait for the next train heading towards WTC (World Trade Center).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27</a:t>
            </a:fld>
            <a:endParaRPr lang="en-US" dirty="0"/>
          </a:p>
        </p:txBody>
      </p:sp>
    </p:spTree>
    <p:extLst>
      <p:ext uri="{BB962C8B-B14F-4D97-AF65-F5344CB8AC3E}">
        <p14:creationId xmlns:p14="http://schemas.microsoft.com/office/powerpoint/2010/main" val="3534441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it is</a:t>
            </a:r>
            <a:r>
              <a:rPr lang="en-US" baseline="0" dirty="0"/>
              <a:t> time to board the train, we will all get on the train and head to Exchange Place. </a:t>
            </a:r>
          </a:p>
          <a:p>
            <a:endParaRPr lang="en-US" baseline="0" dirty="0"/>
          </a:p>
          <a:p>
            <a:r>
              <a:rPr lang="en-US" baseline="0" dirty="0"/>
              <a:t>Once we arrive at Exchange Place, we will be taking one more train to travel to Liberty State Park. </a:t>
            </a:r>
          </a:p>
          <a:p>
            <a:endParaRPr lang="en-US" baseline="0" dirty="0"/>
          </a:p>
          <a:p>
            <a:r>
              <a:rPr lang="en-US" baseline="0" dirty="0"/>
              <a:t>Next, we are going to watch a video that shows all the steps of buying a PATH ticket etc. that we just went over. Pay attention to the video.</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28</a:t>
            </a:fld>
            <a:endParaRPr lang="en-US" dirty="0"/>
          </a:p>
        </p:txBody>
      </p:sp>
    </p:spTree>
    <p:extLst>
      <p:ext uri="{BB962C8B-B14F-4D97-AF65-F5344CB8AC3E}">
        <p14:creationId xmlns:p14="http://schemas.microsoft.com/office/powerpoint/2010/main" val="3077873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on above image for Google maps street view of outside view of Exchange Place rail station.</a:t>
            </a:r>
          </a:p>
          <a:p>
            <a:endParaRPr lang="en-US" baseline="0" dirty="0"/>
          </a:p>
          <a:p>
            <a:r>
              <a:rPr lang="en-US" baseline="0" dirty="0"/>
              <a:t>Go through the walking directions from PATH to Light rail station.</a:t>
            </a:r>
          </a:p>
          <a:p>
            <a:endParaRPr lang="en-US" baseline="0" dirty="0"/>
          </a:p>
          <a:p>
            <a:r>
              <a:rPr lang="en-US" baseline="0" dirty="0"/>
              <a:t>Next slide of Exchange Place Light Rail Station. </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30</a:t>
            </a:fld>
            <a:endParaRPr lang="en-US" dirty="0"/>
          </a:p>
        </p:txBody>
      </p:sp>
    </p:spTree>
    <p:extLst>
      <p:ext uri="{BB962C8B-B14F-4D97-AF65-F5344CB8AC3E}">
        <p14:creationId xmlns:p14="http://schemas.microsoft.com/office/powerpoint/2010/main" val="2931338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image</a:t>
            </a:r>
            <a:r>
              <a:rPr lang="en-US" baseline="0" dirty="0"/>
              <a:t> and google maps will open to the street view of Exchange Place station. </a:t>
            </a:r>
          </a:p>
          <a:p>
            <a:endParaRPr lang="en-US" baseline="0" dirty="0"/>
          </a:p>
          <a:p>
            <a:r>
              <a:rPr lang="en-US" baseline="0" dirty="0"/>
              <a:t>Talk about the station, how it is different from other stations, the cars drive next to the station, it is at ground level not high above ground like New Brunswick station. </a:t>
            </a:r>
          </a:p>
          <a:p>
            <a:endParaRPr lang="en-US" baseline="0" dirty="0"/>
          </a:p>
          <a:p>
            <a:r>
              <a:rPr lang="en-US" baseline="0" dirty="0"/>
              <a:t>What are some other things the students notice that is different about the station?</a:t>
            </a:r>
          </a:p>
          <a:p>
            <a:endParaRPr lang="en-US" baseline="0" dirty="0"/>
          </a:p>
          <a:p>
            <a:r>
              <a:rPr lang="en-US" baseline="0" dirty="0"/>
              <a:t>Next we will watch a video tour of the Exchange Place Light Rail Station, to get a better look at the station and the trains that come and go to the station.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31</a:t>
            </a:fld>
            <a:endParaRPr lang="en-US" dirty="0"/>
          </a:p>
        </p:txBody>
      </p:sp>
    </p:spTree>
    <p:extLst>
      <p:ext uri="{BB962C8B-B14F-4D97-AF65-F5344CB8AC3E}">
        <p14:creationId xmlns:p14="http://schemas.microsoft.com/office/powerpoint/2010/main" val="398066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above video to 2:20 minute marker, great video tour of Exchange</a:t>
            </a:r>
            <a:r>
              <a:rPr lang="en-US" baseline="0" dirty="0"/>
              <a:t> Place Light Rail Station. </a:t>
            </a:r>
          </a:p>
          <a:p>
            <a:endParaRPr lang="en-US" baseline="0" dirty="0"/>
          </a:p>
          <a:p>
            <a:r>
              <a:rPr lang="en-US" dirty="0"/>
              <a:t>*Hyperlink: https://www.youtube.com/watch?v=v9BT0iDJsB4&amp;feature=youtu.be</a:t>
            </a:r>
          </a:p>
          <a:p>
            <a:endParaRPr lang="en-US" dirty="0"/>
          </a:p>
          <a:p>
            <a:r>
              <a:rPr lang="en-US" dirty="0"/>
              <a:t>*</a:t>
            </a:r>
            <a:r>
              <a:rPr lang="en-US" b="1" dirty="0"/>
              <a:t>⁴ᴷ Station Tour | Exchange Place | Hudson-Bergen Light Rail (NJ Transit) by </a:t>
            </a:r>
            <a:r>
              <a:rPr lang="en-US" dirty="0">
                <a:hlinkClick r:id="rId3"/>
              </a:rPr>
              <a:t>Sebastian </a:t>
            </a:r>
            <a:r>
              <a:rPr lang="en-US" dirty="0" err="1">
                <a:hlinkClick r:id="rId3"/>
              </a:rPr>
              <a:t>Sinisterra</a:t>
            </a:r>
            <a:r>
              <a:rPr lang="en-US" dirty="0"/>
              <a:t> </a:t>
            </a:r>
          </a:p>
          <a:p>
            <a:endParaRPr lang="en-US" b="1"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32</a:t>
            </a:fld>
            <a:endParaRPr lang="en-US" dirty="0"/>
          </a:p>
        </p:txBody>
      </p:sp>
    </p:spTree>
    <p:extLst>
      <p:ext uri="{BB962C8B-B14F-4D97-AF65-F5344CB8AC3E}">
        <p14:creationId xmlns:p14="http://schemas.microsoft.com/office/powerpoint/2010/main" val="603224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above image for hyperlink to webpage for HBLR Map. </a:t>
            </a:r>
          </a:p>
          <a:p>
            <a:endParaRPr lang="en-US" baseline="0" dirty="0"/>
          </a:p>
          <a:p>
            <a:r>
              <a:rPr lang="en-US" baseline="0" dirty="0"/>
              <a:t>Discuss the map, go over where we are starting from on the Light Rail (Exchange Place, Jersey City) and where we are taking it to (Liberty State Park).</a:t>
            </a:r>
          </a:p>
          <a:p>
            <a:endParaRPr lang="en-US" baseline="0" dirty="0"/>
          </a:p>
          <a:p>
            <a:r>
              <a:rPr lang="en-US" baseline="0" dirty="0"/>
              <a:t>Show the other train lines that travel near the HBLR etc.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33</a:t>
            </a:fld>
            <a:endParaRPr lang="en-US" dirty="0"/>
          </a:p>
        </p:txBody>
      </p:sp>
    </p:spTree>
    <p:extLst>
      <p:ext uri="{BB962C8B-B14F-4D97-AF65-F5344CB8AC3E}">
        <p14:creationId xmlns:p14="http://schemas.microsoft.com/office/powerpoint/2010/main" val="3551603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to buy</a:t>
            </a:r>
            <a:r>
              <a:rPr lang="en-US" baseline="0" dirty="0"/>
              <a:t> a light rail ticket, the steps that are required and be sure to go over the validation process of the ticket.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34</a:t>
            </a:fld>
            <a:endParaRPr lang="en-US" dirty="0"/>
          </a:p>
        </p:txBody>
      </p:sp>
    </p:spTree>
    <p:extLst>
      <p:ext uri="{BB962C8B-B14F-4D97-AF65-F5344CB8AC3E}">
        <p14:creationId xmlns:p14="http://schemas.microsoft.com/office/powerpoint/2010/main" val="264821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clicks to go through images above, while discussing the points above. (Images from: https://</a:t>
            </a:r>
            <a:r>
              <a:rPr lang="en-US" dirty="0" err="1"/>
              <a:t>www.adacil.org</a:t>
            </a:r>
            <a:r>
              <a:rPr lang="en-US" dirty="0"/>
              <a:t>/latest-updates/travel-training) </a:t>
            </a:r>
          </a:p>
          <a:p>
            <a:endParaRPr lang="en-US" dirty="0"/>
          </a:p>
          <a:p>
            <a:r>
              <a:rPr lang="en-US" dirty="0"/>
              <a:t>Travel training prior to COVID-19 was a vibrant and interactive world of training, it allowed for the interaction and real-world experience of public transportation. Our customers were able to not only see, but touch and feel the vehicles that they would use to travel to their destinations. </a:t>
            </a:r>
          </a:p>
          <a:p>
            <a:endParaRPr lang="en-US" dirty="0"/>
          </a:p>
          <a:p>
            <a:r>
              <a:rPr lang="en-US" dirty="0"/>
              <a:t>Like many of you and your programs our travel training focused on individual travel instruction aka 1-1 instruction as well as group instruction, which was taught in various schools and adult programs throughout the state. </a:t>
            </a:r>
          </a:p>
          <a:p>
            <a:endParaRPr lang="en-US" dirty="0"/>
          </a:p>
          <a:p>
            <a:r>
              <a:rPr lang="en-US" dirty="0"/>
              <a:t>Our program focused on teaching our customers in real-time, in-classroom presentations which were usually followed by a field trip to a local destination that was accessible by public transit. When working with our one on one customers the method was similar, we would meet in their home, discuss the process of travel training, gather information about their destination, and real-time instruction would eventually follow. </a:t>
            </a:r>
          </a:p>
          <a:p>
            <a:endParaRPr lang="en-US" dirty="0"/>
          </a:p>
          <a:p>
            <a:r>
              <a:rPr lang="en-US" dirty="0"/>
              <a:t>(Next slide: COVID-19 Full stop of real-time travel training)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5F972E0-5198-46C6-8EFE-44A646AD96EF}" type="slidenum">
              <a:rPr lang="en-US" smtClean="0"/>
              <a:t>3</a:t>
            </a:fld>
            <a:endParaRPr lang="en-US" dirty="0"/>
          </a:p>
        </p:txBody>
      </p:sp>
    </p:spTree>
    <p:extLst>
      <p:ext uri="{BB962C8B-B14F-4D97-AF65-F5344CB8AC3E}">
        <p14:creationId xmlns:p14="http://schemas.microsoft.com/office/powerpoint/2010/main" val="4113260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Follow</a:t>
            </a:r>
            <a:r>
              <a:rPr lang="en-US" altLang="en-US" baseline="0" dirty="0"/>
              <a:t> the prompts to purchase a light rail ticket. </a:t>
            </a:r>
            <a:endParaRPr lang="en-US" altLang="en-US" dirty="0"/>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spcBef>
                <a:spcPct val="30000"/>
              </a:spcBef>
              <a:defRPr sz="1200">
                <a:solidFill>
                  <a:schemeClr val="tx1"/>
                </a:solidFill>
                <a:latin typeface="Calibri" panose="020F0502020204030204" pitchFamily="34" charset="0"/>
              </a:defRPr>
            </a:lvl1pPr>
            <a:lvl2pPr marL="742950" indent="-285750" defTabSz="873125">
              <a:spcBef>
                <a:spcPct val="30000"/>
              </a:spcBef>
              <a:defRPr sz="1200">
                <a:solidFill>
                  <a:schemeClr val="tx1"/>
                </a:solidFill>
                <a:latin typeface="Calibri" panose="020F0502020204030204" pitchFamily="34" charset="0"/>
              </a:defRPr>
            </a:lvl2pPr>
            <a:lvl3pPr marL="1143000" indent="-228600" defTabSz="873125">
              <a:spcBef>
                <a:spcPct val="30000"/>
              </a:spcBef>
              <a:defRPr sz="1200">
                <a:solidFill>
                  <a:schemeClr val="tx1"/>
                </a:solidFill>
                <a:latin typeface="Calibri" panose="020F0502020204030204" pitchFamily="34" charset="0"/>
              </a:defRPr>
            </a:lvl3pPr>
            <a:lvl4pPr marL="1600200" indent="-228600" defTabSz="873125">
              <a:spcBef>
                <a:spcPct val="30000"/>
              </a:spcBef>
              <a:defRPr sz="1200">
                <a:solidFill>
                  <a:schemeClr val="tx1"/>
                </a:solidFill>
                <a:latin typeface="Calibri" panose="020F0502020204030204" pitchFamily="34" charset="0"/>
              </a:defRPr>
            </a:lvl4pPr>
            <a:lvl5pPr marL="2057400" indent="-228600" defTabSz="873125">
              <a:spcBef>
                <a:spcPct val="30000"/>
              </a:spcBef>
              <a:defRPr sz="1200">
                <a:solidFill>
                  <a:schemeClr val="tx1"/>
                </a:solidFill>
                <a:latin typeface="Calibri" panose="020F0502020204030204" pitchFamily="34" charset="0"/>
              </a:defRPr>
            </a:lvl5pPr>
            <a:lvl6pPr marL="2514600" indent="-228600" defTabSz="8731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731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731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73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011F62-5736-46EB-9DC0-A86E82770C5C}" type="slidenum">
              <a:rPr lang="en-US" altLang="en-US" smtClean="0">
                <a:latin typeface="Arial" panose="020B0604020202020204" pitchFamily="34" charset="0"/>
              </a:rPr>
              <a:pPr>
                <a:spcBef>
                  <a:spcPct val="0"/>
                </a:spcBef>
              </a:pPr>
              <a:t>35</a:t>
            </a:fld>
            <a:endParaRPr lang="en-US" altLang="en-US">
              <a:latin typeface="Arial" panose="020B0604020202020204" pitchFamily="34" charset="0"/>
            </a:endParaRPr>
          </a:p>
        </p:txBody>
      </p:sp>
      <p:sp>
        <p:nvSpPr>
          <p:cNvPr id="151557" name="Date Placeholder 1"/>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defRPr>
                <a:solidFill>
                  <a:schemeClr val="tx1"/>
                </a:solidFill>
                <a:latin typeface="Arial" panose="020B0604020202020204" pitchFamily="34" charset="0"/>
                <a:cs typeface="Arial" panose="020B0604020202020204" pitchFamily="34" charset="0"/>
              </a:defRPr>
            </a:lvl1pPr>
            <a:lvl2pPr marL="742950" indent="-285750" defTabSz="873125">
              <a:defRPr>
                <a:solidFill>
                  <a:schemeClr val="tx1"/>
                </a:solidFill>
                <a:latin typeface="Arial" panose="020B0604020202020204" pitchFamily="34" charset="0"/>
                <a:cs typeface="Arial" panose="020B0604020202020204" pitchFamily="34" charset="0"/>
              </a:defRPr>
            </a:lvl2pPr>
            <a:lvl3pPr marL="1143000" indent="-228600" defTabSz="873125">
              <a:defRPr>
                <a:solidFill>
                  <a:schemeClr val="tx1"/>
                </a:solidFill>
                <a:latin typeface="Arial" panose="020B0604020202020204" pitchFamily="34" charset="0"/>
                <a:cs typeface="Arial" panose="020B0604020202020204" pitchFamily="34" charset="0"/>
              </a:defRPr>
            </a:lvl3pPr>
            <a:lvl4pPr marL="1600200" indent="-228600" defTabSz="873125">
              <a:defRPr>
                <a:solidFill>
                  <a:schemeClr val="tx1"/>
                </a:solidFill>
                <a:latin typeface="Arial" panose="020B0604020202020204" pitchFamily="34" charset="0"/>
                <a:cs typeface="Arial" panose="020B0604020202020204" pitchFamily="34" charset="0"/>
              </a:defRPr>
            </a:lvl4pPr>
            <a:lvl5pPr marL="2057400" indent="-228600" defTabSz="873125">
              <a:defRPr>
                <a:solidFill>
                  <a:schemeClr val="tx1"/>
                </a:solidFill>
                <a:latin typeface="Arial" panose="020B0604020202020204" pitchFamily="34" charset="0"/>
                <a:cs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964A4F-FC8A-4245-A2BA-562F5579F485}" type="datetime1">
              <a:rPr lang="en-US" altLang="en-US" smtClean="0"/>
              <a:pPr/>
              <a:t>8/10/2020</a:t>
            </a:fld>
            <a:endParaRPr lang="en-US" altLang="en-US"/>
          </a:p>
        </p:txBody>
      </p:sp>
    </p:spTree>
    <p:extLst>
      <p:ext uri="{BB962C8B-B14F-4D97-AF65-F5344CB8AC3E}">
        <p14:creationId xmlns:p14="http://schemas.microsoft.com/office/powerpoint/2010/main" val="880389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a:t>
            </a:r>
            <a:r>
              <a:rPr lang="en-US" altLang="en-US" baseline="0" dirty="0"/>
              <a:t> can use cash, coins or credit/debit card to purchase your light rail tickets.</a:t>
            </a:r>
            <a:endParaRPr lang="en-US" altLang="en-US" dirty="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spcBef>
                <a:spcPct val="30000"/>
              </a:spcBef>
              <a:defRPr sz="1200">
                <a:solidFill>
                  <a:schemeClr val="tx1"/>
                </a:solidFill>
                <a:latin typeface="Calibri" panose="020F0502020204030204" pitchFamily="34" charset="0"/>
              </a:defRPr>
            </a:lvl1pPr>
            <a:lvl2pPr marL="742950" indent="-285750" defTabSz="873125">
              <a:spcBef>
                <a:spcPct val="30000"/>
              </a:spcBef>
              <a:defRPr sz="1200">
                <a:solidFill>
                  <a:schemeClr val="tx1"/>
                </a:solidFill>
                <a:latin typeface="Calibri" panose="020F0502020204030204" pitchFamily="34" charset="0"/>
              </a:defRPr>
            </a:lvl2pPr>
            <a:lvl3pPr marL="1143000" indent="-228600" defTabSz="873125">
              <a:spcBef>
                <a:spcPct val="30000"/>
              </a:spcBef>
              <a:defRPr sz="1200">
                <a:solidFill>
                  <a:schemeClr val="tx1"/>
                </a:solidFill>
                <a:latin typeface="Calibri" panose="020F0502020204030204" pitchFamily="34" charset="0"/>
              </a:defRPr>
            </a:lvl3pPr>
            <a:lvl4pPr marL="1600200" indent="-228600" defTabSz="873125">
              <a:spcBef>
                <a:spcPct val="30000"/>
              </a:spcBef>
              <a:defRPr sz="1200">
                <a:solidFill>
                  <a:schemeClr val="tx1"/>
                </a:solidFill>
                <a:latin typeface="Calibri" panose="020F0502020204030204" pitchFamily="34" charset="0"/>
              </a:defRPr>
            </a:lvl4pPr>
            <a:lvl5pPr marL="2057400" indent="-228600" defTabSz="873125">
              <a:spcBef>
                <a:spcPct val="30000"/>
              </a:spcBef>
              <a:defRPr sz="1200">
                <a:solidFill>
                  <a:schemeClr val="tx1"/>
                </a:solidFill>
                <a:latin typeface="Calibri" panose="020F0502020204030204" pitchFamily="34" charset="0"/>
              </a:defRPr>
            </a:lvl5pPr>
            <a:lvl6pPr marL="2514600" indent="-228600" defTabSz="8731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731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731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73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4B0029-9110-4955-9114-E9BB5CF979DA}" type="slidenum">
              <a:rPr lang="en-US" altLang="en-US" smtClean="0">
                <a:latin typeface="Arial" panose="020B0604020202020204" pitchFamily="34" charset="0"/>
              </a:rPr>
              <a:pPr>
                <a:spcBef>
                  <a:spcPct val="0"/>
                </a:spcBef>
              </a:pPr>
              <a:t>36</a:t>
            </a:fld>
            <a:endParaRPr lang="en-US" altLang="en-US">
              <a:latin typeface="Arial" panose="020B0604020202020204" pitchFamily="34" charset="0"/>
            </a:endParaRPr>
          </a:p>
        </p:txBody>
      </p:sp>
      <p:sp>
        <p:nvSpPr>
          <p:cNvPr id="153605" name="Date Placeholder 1"/>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defRPr>
                <a:solidFill>
                  <a:schemeClr val="tx1"/>
                </a:solidFill>
                <a:latin typeface="Arial" panose="020B0604020202020204" pitchFamily="34" charset="0"/>
                <a:cs typeface="Arial" panose="020B0604020202020204" pitchFamily="34" charset="0"/>
              </a:defRPr>
            </a:lvl1pPr>
            <a:lvl2pPr marL="742950" indent="-285750" defTabSz="873125">
              <a:defRPr>
                <a:solidFill>
                  <a:schemeClr val="tx1"/>
                </a:solidFill>
                <a:latin typeface="Arial" panose="020B0604020202020204" pitchFamily="34" charset="0"/>
                <a:cs typeface="Arial" panose="020B0604020202020204" pitchFamily="34" charset="0"/>
              </a:defRPr>
            </a:lvl2pPr>
            <a:lvl3pPr marL="1143000" indent="-228600" defTabSz="873125">
              <a:defRPr>
                <a:solidFill>
                  <a:schemeClr val="tx1"/>
                </a:solidFill>
                <a:latin typeface="Arial" panose="020B0604020202020204" pitchFamily="34" charset="0"/>
                <a:cs typeface="Arial" panose="020B0604020202020204" pitchFamily="34" charset="0"/>
              </a:defRPr>
            </a:lvl3pPr>
            <a:lvl4pPr marL="1600200" indent="-228600" defTabSz="873125">
              <a:defRPr>
                <a:solidFill>
                  <a:schemeClr val="tx1"/>
                </a:solidFill>
                <a:latin typeface="Arial" panose="020B0604020202020204" pitchFamily="34" charset="0"/>
                <a:cs typeface="Arial" panose="020B0604020202020204" pitchFamily="34" charset="0"/>
              </a:defRPr>
            </a:lvl4pPr>
            <a:lvl5pPr marL="2057400" indent="-228600" defTabSz="873125">
              <a:defRPr>
                <a:solidFill>
                  <a:schemeClr val="tx1"/>
                </a:solidFill>
                <a:latin typeface="Arial" panose="020B0604020202020204" pitchFamily="34" charset="0"/>
                <a:cs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8663A1-9C71-4563-A195-D94F61D1B98A}" type="datetime1">
              <a:rPr lang="en-US" altLang="en-US" smtClean="0"/>
              <a:pPr/>
              <a:t>8/10/2020</a:t>
            </a:fld>
            <a:endParaRPr lang="en-US" altLang="en-US"/>
          </a:p>
        </p:txBody>
      </p:sp>
    </p:spTree>
    <p:extLst>
      <p:ext uri="{BB962C8B-B14F-4D97-AF65-F5344CB8AC3E}">
        <p14:creationId xmlns:p14="http://schemas.microsoft.com/office/powerpoint/2010/main" val="2005045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take your receipt and ticket.</a:t>
            </a:r>
          </a:p>
        </p:txBody>
      </p:sp>
      <p:sp>
        <p:nvSpPr>
          <p:cNvPr id="4" name="Date Placeholder 3"/>
          <p:cNvSpPr>
            <a:spLocks noGrp="1"/>
          </p:cNvSpPr>
          <p:nvPr>
            <p:ph type="dt" idx="10"/>
          </p:nvPr>
        </p:nvSpPr>
        <p:spPr/>
        <p:txBody>
          <a:bodyPr/>
          <a:lstStyle/>
          <a:p>
            <a:pPr>
              <a:defRPr/>
            </a:pPr>
            <a:fld id="{5B073AAC-CDB1-4F84-882E-A4F987A9E548}" type="datetime1">
              <a:rPr lang="en-US" smtClean="0"/>
              <a:t>8/10/2020</a:t>
            </a:fld>
            <a:endParaRPr lang="en-US"/>
          </a:p>
        </p:txBody>
      </p:sp>
      <p:sp>
        <p:nvSpPr>
          <p:cNvPr id="5" name="Slide Number Placeholder 4"/>
          <p:cNvSpPr>
            <a:spLocks noGrp="1"/>
          </p:cNvSpPr>
          <p:nvPr>
            <p:ph type="sldNum" sz="quarter" idx="11"/>
          </p:nvPr>
        </p:nvSpPr>
        <p:spPr/>
        <p:txBody>
          <a:bodyPr/>
          <a:lstStyle/>
          <a:p>
            <a:pPr>
              <a:defRPr/>
            </a:pPr>
            <a:fld id="{F59F552F-BA0E-4DBE-988C-0995D468C655}" type="slidenum">
              <a:rPr lang="en-US" altLang="en-US" smtClean="0"/>
              <a:pPr>
                <a:defRPr/>
              </a:pPr>
              <a:t>37</a:t>
            </a:fld>
            <a:endParaRPr lang="en-US" altLang="en-US"/>
          </a:p>
        </p:txBody>
      </p:sp>
    </p:spTree>
    <p:extLst>
      <p:ext uri="{BB962C8B-B14F-4D97-AF65-F5344CB8AC3E}">
        <p14:creationId xmlns:p14="http://schemas.microsoft.com/office/powerpoint/2010/main" val="2978159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our</a:t>
            </a:r>
            <a:r>
              <a:rPr lang="en-US" baseline="0" dirty="0"/>
              <a:t> ticket from the ticketing machine and put it in the small “Validator” it puts a timestamp on the ticket, then we can get on the light rail. </a:t>
            </a:r>
          </a:p>
          <a:p>
            <a:endParaRPr lang="en-US" baseline="0" dirty="0"/>
          </a:p>
          <a:p>
            <a:r>
              <a:rPr lang="en-US" baseline="0" dirty="0"/>
              <a:t>We stamp our ticket in the validator because there are no conductors on the Light Rail trains who collect our tickets, but there are fare enforcement officers who might check to see if we have a ticket and if it is stamped. </a:t>
            </a:r>
          </a:p>
          <a:p>
            <a:endParaRPr lang="en-US" baseline="0" dirty="0"/>
          </a:p>
          <a:p>
            <a:r>
              <a:rPr lang="en-US" baseline="0" dirty="0"/>
              <a:t>If we don’t have a ticket or it isn’t stamped, we might have to pay a $100 fine!</a:t>
            </a:r>
          </a:p>
          <a:p>
            <a:endParaRPr lang="en-US" baseline="0" dirty="0"/>
          </a:p>
          <a:p>
            <a:r>
              <a:rPr lang="en-US" baseline="0" dirty="0"/>
              <a:t>So make sure you stamp your ticket </a:t>
            </a:r>
            <a:r>
              <a:rPr lang="en-US" baseline="0" dirty="0">
                <a:sym typeface="Wingdings" panose="05000000000000000000" pitchFamily="2" charset="2"/>
              </a:rPr>
              <a:t> </a:t>
            </a:r>
            <a:endParaRPr lang="en-US" dirty="0"/>
          </a:p>
        </p:txBody>
      </p:sp>
      <p:sp>
        <p:nvSpPr>
          <p:cNvPr id="4" name="Date Placeholder 3"/>
          <p:cNvSpPr>
            <a:spLocks noGrp="1"/>
          </p:cNvSpPr>
          <p:nvPr>
            <p:ph type="dt" idx="10"/>
          </p:nvPr>
        </p:nvSpPr>
        <p:spPr/>
        <p:txBody>
          <a:bodyPr/>
          <a:lstStyle/>
          <a:p>
            <a:pPr>
              <a:defRPr/>
            </a:pPr>
            <a:fld id="{87CC0DC8-ABF5-4A7F-A3C7-4EC76FBF6625}" type="datetime1">
              <a:rPr lang="en-US" smtClean="0"/>
              <a:t>8/10/2020</a:t>
            </a:fld>
            <a:endParaRPr lang="en-US"/>
          </a:p>
        </p:txBody>
      </p:sp>
      <p:sp>
        <p:nvSpPr>
          <p:cNvPr id="5" name="Slide Number Placeholder 4"/>
          <p:cNvSpPr>
            <a:spLocks noGrp="1"/>
          </p:cNvSpPr>
          <p:nvPr>
            <p:ph type="sldNum" sz="quarter" idx="11"/>
          </p:nvPr>
        </p:nvSpPr>
        <p:spPr/>
        <p:txBody>
          <a:bodyPr/>
          <a:lstStyle/>
          <a:p>
            <a:pPr>
              <a:defRPr/>
            </a:pPr>
            <a:fld id="{F59F552F-BA0E-4DBE-988C-0995D468C655}" type="slidenum">
              <a:rPr lang="en-US" altLang="en-US" smtClean="0"/>
              <a:pPr>
                <a:defRPr/>
              </a:pPr>
              <a:t>38</a:t>
            </a:fld>
            <a:endParaRPr lang="en-US" altLang="en-US"/>
          </a:p>
        </p:txBody>
      </p:sp>
    </p:spTree>
    <p:extLst>
      <p:ext uri="{BB962C8B-B14F-4D97-AF65-F5344CB8AC3E}">
        <p14:creationId xmlns:p14="http://schemas.microsoft.com/office/powerpoint/2010/main" val="1274490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a:t>
            </a:r>
            <a:r>
              <a:rPr lang="en-US" baseline="0" dirty="0"/>
              <a:t> our ticket ready and validated, we’ll want to look and listen for the next train heading towards 8</a:t>
            </a:r>
            <a:r>
              <a:rPr lang="en-US" baseline="30000" dirty="0"/>
              <a:t>th</a:t>
            </a:r>
            <a:r>
              <a:rPr lang="en-US" baseline="0" dirty="0"/>
              <a:t> St. Station or West Side Avenue, we will take that train to Liberty State Park station. </a:t>
            </a:r>
          </a:p>
          <a:p>
            <a:endParaRPr lang="en-US" baseline="0" dirty="0"/>
          </a:p>
          <a:p>
            <a:r>
              <a:rPr lang="en-US" baseline="0" dirty="0"/>
              <a:t>Next slide “Find a Seat”</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39</a:t>
            </a:fld>
            <a:endParaRPr lang="en-US" dirty="0"/>
          </a:p>
        </p:txBody>
      </p:sp>
    </p:spTree>
    <p:extLst>
      <p:ext uri="{BB962C8B-B14F-4D97-AF65-F5344CB8AC3E}">
        <p14:creationId xmlns:p14="http://schemas.microsoft.com/office/powerpoint/2010/main" val="448886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on the train be sure to find a seat quickly on the train. </a:t>
            </a:r>
          </a:p>
          <a:p>
            <a:endParaRPr lang="en-US" dirty="0"/>
          </a:p>
          <a:p>
            <a:r>
              <a:rPr lang="en-US" dirty="0"/>
              <a:t>The train will start to move once the doors</a:t>
            </a:r>
            <a:r>
              <a:rPr lang="en-US" baseline="0" dirty="0"/>
              <a:t> have closed.</a:t>
            </a:r>
          </a:p>
          <a:p>
            <a:endParaRPr lang="en-US" baseline="0" dirty="0"/>
          </a:p>
          <a:p>
            <a:r>
              <a:rPr lang="en-US" baseline="0" dirty="0"/>
              <a:t>Be sure to hold onto the handrails once you board the train so that you don’t fall once the train moves.</a:t>
            </a:r>
          </a:p>
          <a:p>
            <a:endParaRPr lang="en-US" baseline="0" dirty="0"/>
          </a:p>
          <a:p>
            <a:r>
              <a:rPr lang="en-US" baseline="0" dirty="0"/>
              <a:t>Be aware of where you are sitting on the train, if you are sitting in the accessible seating area, which will be labeled with signs on the window near the seats, be sure to offer your seat to someone who might not be able to stand or might need a seat close to the door. </a:t>
            </a:r>
          </a:p>
          <a:p>
            <a:endParaRPr lang="en-US" baseline="0" dirty="0"/>
          </a:p>
          <a:p>
            <a:r>
              <a:rPr lang="en-US" baseline="0" dirty="0"/>
              <a:t>We want to listen for our stop, </a:t>
            </a:r>
            <a:r>
              <a:rPr lang="en-US" b="1" u="sng" baseline="0" dirty="0"/>
              <a:t>Liberty State Park.</a:t>
            </a:r>
          </a:p>
          <a:p>
            <a:endParaRPr lang="en-US" baseline="0" dirty="0"/>
          </a:p>
          <a:p>
            <a:r>
              <a:rPr lang="en-US" baseline="0" dirty="0"/>
              <a:t>Next slide of arriving at Liberty State Park Light Rail Station.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40</a:t>
            </a:fld>
            <a:endParaRPr lang="en-US" dirty="0"/>
          </a:p>
        </p:txBody>
      </p:sp>
    </p:spTree>
    <p:extLst>
      <p:ext uri="{BB962C8B-B14F-4D97-AF65-F5344CB8AC3E}">
        <p14:creationId xmlns:p14="http://schemas.microsoft.com/office/powerpoint/2010/main" val="3295912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on image for hyperlink of google maps street view of LSP Light Rail station.</a:t>
            </a:r>
            <a:endParaRPr lang="en-US" dirty="0"/>
          </a:p>
          <a:p>
            <a:endParaRPr lang="en-US" dirty="0"/>
          </a:p>
          <a:p>
            <a:r>
              <a:rPr lang="en-US" dirty="0"/>
              <a:t>We have</a:t>
            </a:r>
            <a:r>
              <a:rPr lang="en-US" baseline="0" dirty="0"/>
              <a:t> arrived at Liberty State Park Light Rail Station!! </a:t>
            </a:r>
          </a:p>
          <a:p>
            <a:endParaRPr lang="en-US" baseline="0" dirty="0"/>
          </a:p>
          <a:p>
            <a:r>
              <a:rPr lang="en-US" baseline="0" dirty="0"/>
              <a:t>Now we will take a look around using google maps street view of the station and nearby areas.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41</a:t>
            </a:fld>
            <a:endParaRPr lang="en-US" dirty="0"/>
          </a:p>
        </p:txBody>
      </p:sp>
    </p:spTree>
    <p:extLst>
      <p:ext uri="{BB962C8B-B14F-4D97-AF65-F5344CB8AC3E}">
        <p14:creationId xmlns:p14="http://schemas.microsoft.com/office/powerpoint/2010/main" val="5503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1/2 minutes video from NJTV</a:t>
            </a:r>
            <a:r>
              <a:rPr lang="en-US" baseline="0" dirty="0"/>
              <a:t> news about Liberty State Park Historical Train Terminal.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“A look at the historic rail terminal in Liberty State Park” by NJTV News : https://www.youtube.com/watch?v=4p1st0ZLjiA&amp;t=2s</a:t>
            </a:r>
          </a:p>
          <a:p>
            <a:endParaRPr lang="en-US" baseline="0" dirty="0"/>
          </a:p>
          <a:p>
            <a:r>
              <a:rPr lang="en-US" baseline="0" dirty="0"/>
              <a:t>A good intro video to the area, we’ll stop here today and pick up next time with our ferry trip to Ellis Island and Liberty Island. </a:t>
            </a:r>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42</a:t>
            </a:fld>
            <a:endParaRPr lang="en-US" dirty="0"/>
          </a:p>
        </p:txBody>
      </p:sp>
    </p:spTree>
    <p:extLst>
      <p:ext uri="{BB962C8B-B14F-4D97-AF65-F5344CB8AC3E}">
        <p14:creationId xmlns:p14="http://schemas.microsoft.com/office/powerpoint/2010/main" val="15657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where we will pause for today. </a:t>
            </a:r>
          </a:p>
          <a:p>
            <a:endParaRPr lang="en-US" dirty="0"/>
          </a:p>
          <a:p>
            <a:r>
              <a:rPr lang="en-US" dirty="0"/>
              <a:t>When we meet next time we will start our tour</a:t>
            </a:r>
            <a:r>
              <a:rPr lang="en-US" baseline="0" dirty="0"/>
              <a:t> to Ellis Island and Liberty Island.</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43</a:t>
            </a:fld>
            <a:endParaRPr lang="en-US" dirty="0"/>
          </a:p>
        </p:txBody>
      </p:sp>
    </p:spTree>
    <p:extLst>
      <p:ext uri="{BB962C8B-B14F-4D97-AF65-F5344CB8AC3E}">
        <p14:creationId xmlns:p14="http://schemas.microsoft.com/office/powerpoint/2010/main" val="2209828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start our trip to Ellis Island and Liberty Island which is where the Statue of Liberty resides.</a:t>
            </a:r>
          </a:p>
          <a:p>
            <a:endParaRPr lang="en-US" dirty="0"/>
          </a:p>
          <a:p>
            <a:r>
              <a:rPr lang="en-US" dirty="0"/>
              <a:t>We will be boarding a ferry and traveling to the island. </a:t>
            </a:r>
          </a:p>
        </p:txBody>
      </p:sp>
      <p:sp>
        <p:nvSpPr>
          <p:cNvPr id="4" name="Slide Number Placeholder 3"/>
          <p:cNvSpPr>
            <a:spLocks noGrp="1"/>
          </p:cNvSpPr>
          <p:nvPr>
            <p:ph type="sldNum" sz="quarter" idx="10"/>
          </p:nvPr>
        </p:nvSpPr>
        <p:spPr/>
        <p:txBody>
          <a:bodyPr/>
          <a:lstStyle/>
          <a:p>
            <a:fld id="{75F972E0-5198-46C6-8EFE-44A646AD96EF}" type="slidenum">
              <a:rPr lang="en-US" smtClean="0"/>
              <a:t>44</a:t>
            </a:fld>
            <a:endParaRPr lang="en-US" dirty="0"/>
          </a:p>
        </p:txBody>
      </p:sp>
    </p:spTree>
    <p:extLst>
      <p:ext uri="{BB962C8B-B14F-4D97-AF65-F5344CB8AC3E}">
        <p14:creationId xmlns:p14="http://schemas.microsoft.com/office/powerpoint/2010/main" val="95526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COVID-19 started, and everything stopped.</a:t>
            </a:r>
          </a:p>
          <a:p>
            <a:endParaRPr lang="en-US" dirty="0"/>
          </a:p>
          <a:p>
            <a:r>
              <a:rPr lang="en-US" dirty="0"/>
              <a:t>The sudden change of access to NJ Transit’s public transit system brought on by COVID-19, which in turn effected travel training, caused our program to halt all our real-time travel training. Our program discussed what methods could be implemented to help continue our program, not only for own survival as a program, but more importantly for our customers and their transportation needs. </a:t>
            </a:r>
          </a:p>
          <a:p>
            <a:endParaRPr lang="en-US" dirty="0"/>
          </a:p>
          <a:p>
            <a:r>
              <a:rPr lang="en-US" dirty="0"/>
              <a:t>We knew that we needed to find a solution…</a:t>
            </a:r>
          </a:p>
          <a:p>
            <a:endParaRPr lang="en-US" dirty="0"/>
          </a:p>
          <a:p>
            <a:r>
              <a:rPr lang="en-US" dirty="0"/>
              <a:t>Next slide: Possible solutions to COVID-19 travel training restrictions </a:t>
            </a:r>
          </a:p>
          <a:p>
            <a:endParaRPr lang="en-US" dirty="0"/>
          </a:p>
        </p:txBody>
      </p:sp>
      <p:sp>
        <p:nvSpPr>
          <p:cNvPr id="4" name="Slide Number Placeholder 3"/>
          <p:cNvSpPr>
            <a:spLocks noGrp="1"/>
          </p:cNvSpPr>
          <p:nvPr>
            <p:ph type="sldNum" sz="quarter" idx="5"/>
          </p:nvPr>
        </p:nvSpPr>
        <p:spPr/>
        <p:txBody>
          <a:bodyPr/>
          <a:lstStyle/>
          <a:p>
            <a:fld id="{75F972E0-5198-46C6-8EFE-44A646AD96EF}" type="slidenum">
              <a:rPr lang="en-US" smtClean="0"/>
              <a:t>4</a:t>
            </a:fld>
            <a:endParaRPr lang="en-US" dirty="0"/>
          </a:p>
        </p:txBody>
      </p:sp>
    </p:spTree>
    <p:extLst>
      <p:ext uri="{BB962C8B-B14F-4D97-AF65-F5344CB8AC3E}">
        <p14:creationId xmlns:p14="http://schemas.microsoft.com/office/powerpoint/2010/main" val="891710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video will describe how to travel from Liberty State</a:t>
            </a:r>
            <a:r>
              <a:rPr lang="en-US" baseline="0" dirty="0"/>
              <a:t> Park to Ellis Island and Liberty Island, they also mention how you can use NJT Light Rail to travel to Liberty State Park. This is a good intro video for how to travel to this area and how to use the ferry, they talk about purchasing the tickets and where to pick up the ferry for both going to and coming from Ellis Island and Liberty Island.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“Travel from Liberty State Park, NJ” by </a:t>
            </a:r>
            <a:r>
              <a:rPr lang="en-US" b="1" dirty="0" err="1"/>
              <a:t>Statuetv</a:t>
            </a:r>
            <a:r>
              <a:rPr lang="en-US" b="1" dirty="0"/>
              <a:t> YouTube: </a:t>
            </a:r>
            <a:r>
              <a:rPr lang="en-US" dirty="0"/>
              <a:t>https://www.youtube.com/watch?v=rUGveu3A3xQ&amp;feature=youtu.be</a:t>
            </a:r>
          </a:p>
        </p:txBody>
      </p:sp>
      <p:sp>
        <p:nvSpPr>
          <p:cNvPr id="4" name="Slide Number Placeholder 3"/>
          <p:cNvSpPr>
            <a:spLocks noGrp="1"/>
          </p:cNvSpPr>
          <p:nvPr>
            <p:ph type="sldNum" sz="quarter" idx="10"/>
          </p:nvPr>
        </p:nvSpPr>
        <p:spPr/>
        <p:txBody>
          <a:bodyPr/>
          <a:lstStyle/>
          <a:p>
            <a:fld id="{75F972E0-5198-46C6-8EFE-44A646AD96EF}" type="slidenum">
              <a:rPr lang="en-US" smtClean="0"/>
              <a:t>45</a:t>
            </a:fld>
            <a:endParaRPr lang="en-US" dirty="0"/>
          </a:p>
        </p:txBody>
      </p:sp>
    </p:spTree>
    <p:extLst>
      <p:ext uri="{BB962C8B-B14F-4D97-AF65-F5344CB8AC3E}">
        <p14:creationId xmlns:p14="http://schemas.microsoft.com/office/powerpoint/2010/main" val="3667286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above image to launch National Park</a:t>
            </a:r>
            <a:r>
              <a:rPr lang="en-US" baseline="0" dirty="0"/>
              <a:t> Service Virtual tour.</a:t>
            </a:r>
          </a:p>
          <a:p>
            <a:endParaRPr lang="en-US" baseline="0" dirty="0"/>
          </a:p>
          <a:p>
            <a:r>
              <a:rPr lang="en-US" baseline="0" dirty="0"/>
              <a:t>Click through some of the buildings and talk about the history of Ellis Island etc. </a:t>
            </a:r>
          </a:p>
          <a:p>
            <a:endParaRPr lang="en-US" baseline="0" dirty="0"/>
          </a:p>
          <a:p>
            <a:r>
              <a:rPr lang="en-US" dirty="0"/>
              <a:t>https://www.nps.gov/hdp/exhibits/ellis/Ellis_Index.html?html5=prefer </a:t>
            </a:r>
          </a:p>
        </p:txBody>
      </p:sp>
      <p:sp>
        <p:nvSpPr>
          <p:cNvPr id="4" name="Slide Number Placeholder 3"/>
          <p:cNvSpPr>
            <a:spLocks noGrp="1"/>
          </p:cNvSpPr>
          <p:nvPr>
            <p:ph type="sldNum" sz="quarter" idx="10"/>
          </p:nvPr>
        </p:nvSpPr>
        <p:spPr/>
        <p:txBody>
          <a:bodyPr/>
          <a:lstStyle/>
          <a:p>
            <a:fld id="{75F972E0-5198-46C6-8EFE-44A646AD96EF}" type="slidenum">
              <a:rPr lang="en-US" smtClean="0"/>
              <a:t>46</a:t>
            </a:fld>
            <a:endParaRPr lang="en-US" dirty="0"/>
          </a:p>
        </p:txBody>
      </p:sp>
    </p:spTree>
    <p:extLst>
      <p:ext uri="{BB962C8B-B14F-4D97-AF65-F5344CB8AC3E}">
        <p14:creationId xmlns:p14="http://schemas.microsoft.com/office/powerpoint/2010/main" val="4146408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½ minute video of Ellis Island video and narrated</a:t>
            </a:r>
            <a:r>
              <a:rPr lang="en-US" baseline="0" dirty="0"/>
              <a:t> tour. Video will open in web browser, this way you can control the camera view. Follow the arrows on the video. </a:t>
            </a:r>
            <a:endParaRPr lang="en-US" dirty="0"/>
          </a:p>
          <a:p>
            <a:endParaRPr lang="en-US" dirty="0"/>
          </a:p>
          <a:p>
            <a:r>
              <a:rPr lang="en-US" b="1" dirty="0"/>
              <a:t>Ellis Island 360 (360º Narrated Video Tour) by </a:t>
            </a:r>
            <a:r>
              <a:rPr lang="en-US" dirty="0">
                <a:hlinkClick r:id="rId3"/>
              </a:rPr>
              <a:t>Morgan D. Foley-Hull</a:t>
            </a:r>
            <a:r>
              <a:rPr lang="en-US" dirty="0"/>
              <a:t>:</a:t>
            </a:r>
            <a:r>
              <a:rPr lang="en-US" baseline="0" dirty="0"/>
              <a:t> https://www.youtube.com/watch?v=uUVpvbrRGYg&amp;t=11s</a:t>
            </a:r>
            <a:endParaRPr lang="en-US" b="1"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47</a:t>
            </a:fld>
            <a:endParaRPr lang="en-US" dirty="0"/>
          </a:p>
        </p:txBody>
      </p:sp>
    </p:spTree>
    <p:extLst>
      <p:ext uri="{BB962C8B-B14F-4D97-AF65-F5344CB8AC3E}">
        <p14:creationId xmlns:p14="http://schemas.microsoft.com/office/powerpoint/2010/main" val="4083764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 are going to travel to and visit The Statue of Liberty!</a:t>
            </a:r>
          </a:p>
          <a:p>
            <a:endParaRPr lang="en-US" baseline="0" dirty="0"/>
          </a:p>
          <a:p>
            <a:r>
              <a:rPr lang="en-US" baseline="0" dirty="0"/>
              <a:t>We have some videos to watch and a couple virtual tours to travel through.</a:t>
            </a:r>
          </a:p>
          <a:p>
            <a:endParaRPr lang="en-US" baseline="0" dirty="0"/>
          </a:p>
          <a:p>
            <a:r>
              <a:rPr lang="en-US" baseline="0" dirty="0"/>
              <a:t>Let’s GO!</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48</a:t>
            </a:fld>
            <a:endParaRPr lang="en-US" dirty="0"/>
          </a:p>
        </p:txBody>
      </p:sp>
    </p:spTree>
    <p:extLst>
      <p:ext uri="{BB962C8B-B14F-4D97-AF65-F5344CB8AC3E}">
        <p14:creationId xmlns:p14="http://schemas.microsoft.com/office/powerpoint/2010/main" val="3465287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above</a:t>
            </a:r>
            <a:r>
              <a:rPr lang="en-US" baseline="0" dirty="0"/>
              <a:t> image for National Park Service website. Great website and detail tour of Statue of Liberty. https://www.nps.gov/hdp/exhibits/stli/stli_tour.html</a:t>
            </a:r>
          </a:p>
          <a:p>
            <a:endParaRPr lang="en-US" baseline="0" dirty="0"/>
          </a:p>
          <a:p>
            <a:r>
              <a:rPr lang="en-US" baseline="0" dirty="0"/>
              <a:t>Tons of features, start the tour at the docks and then follow the star icons on the screen to click to the next location. </a:t>
            </a:r>
          </a:p>
          <a:p>
            <a:endParaRPr lang="en-US" baseline="0" dirty="0"/>
          </a:p>
          <a:p>
            <a:r>
              <a:rPr lang="en-US" baseline="0" dirty="0"/>
              <a:t>You can read through the descriptions and text that NPS has provided.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49</a:t>
            </a:fld>
            <a:endParaRPr lang="en-US" dirty="0"/>
          </a:p>
        </p:txBody>
      </p:sp>
    </p:spTree>
    <p:extLst>
      <p:ext uri="{BB962C8B-B14F-4D97-AF65-F5344CB8AC3E}">
        <p14:creationId xmlns:p14="http://schemas.microsoft.com/office/powerpoint/2010/main" val="1378555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NJTV News “</a:t>
            </a:r>
            <a:r>
              <a:rPr lang="en-US" b="1" dirty="0"/>
              <a:t>New museum opens its doors to Statue of Liberty visitors</a:t>
            </a:r>
            <a:r>
              <a:rPr lang="en-US" b="0" dirty="0"/>
              <a:t>” : https://www.youtube.com/watch?v=uqUJe3HENww&amp;feature=youtu.be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3-minute video about</a:t>
            </a:r>
            <a:r>
              <a:rPr lang="en-US" b="0" baseline="0" dirty="0"/>
              <a:t> the new Statue of Liberty Museum which was completed in 2019.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Show this video then go to the virtual tour of the museum website.</a:t>
            </a:r>
            <a:endParaRPr lang="en-US" b="1" dirty="0"/>
          </a:p>
        </p:txBody>
      </p:sp>
      <p:sp>
        <p:nvSpPr>
          <p:cNvPr id="4" name="Slide Number Placeholder 3"/>
          <p:cNvSpPr>
            <a:spLocks noGrp="1"/>
          </p:cNvSpPr>
          <p:nvPr>
            <p:ph type="sldNum" sz="quarter" idx="10"/>
          </p:nvPr>
        </p:nvSpPr>
        <p:spPr/>
        <p:txBody>
          <a:bodyPr/>
          <a:lstStyle/>
          <a:p>
            <a:fld id="{75F972E0-5198-46C6-8EFE-44A646AD96EF}" type="slidenum">
              <a:rPr lang="en-US" smtClean="0"/>
              <a:t>50</a:t>
            </a:fld>
            <a:endParaRPr lang="en-US" dirty="0"/>
          </a:p>
        </p:txBody>
      </p:sp>
    </p:spTree>
    <p:extLst>
      <p:ext uri="{BB962C8B-B14F-4D97-AF65-F5344CB8AC3E}">
        <p14:creationId xmlns:p14="http://schemas.microsoft.com/office/powerpoint/2010/main" val="1765688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video of the new Statue</a:t>
            </a:r>
            <a:r>
              <a:rPr lang="en-US" baseline="0" dirty="0"/>
              <a:t> of Liberty Museum, this video shows a slightly deeper look Into the door and some of its features.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*2-minute ABC 7 News video: “</a:t>
            </a:r>
            <a:r>
              <a:rPr lang="en-US" b="0" dirty="0"/>
              <a:t>New museum tells the story of the Statue of Liberty” : https://www.youtube.com/watch?v=Q9UJex3z75g&amp;feature=youtu.be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Show this video then go to the virtual tour of the museum website.</a:t>
            </a:r>
            <a:endParaRPr lang="en-US" b="1"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51</a:t>
            </a:fld>
            <a:endParaRPr lang="en-US" dirty="0"/>
          </a:p>
        </p:txBody>
      </p:sp>
    </p:spTree>
    <p:extLst>
      <p:ext uri="{BB962C8B-B14F-4D97-AF65-F5344CB8AC3E}">
        <p14:creationId xmlns:p14="http://schemas.microsoft.com/office/powerpoint/2010/main" val="1153841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above image to open YouTube link. (You will need to switch your sharing screen to your internet browser, Firefox</a:t>
            </a:r>
            <a:r>
              <a:rPr lang="en-US"/>
              <a:t>, Chrome etc.)</a:t>
            </a:r>
            <a:endParaRPr lang="en-US" dirty="0"/>
          </a:p>
          <a:p>
            <a:endParaRPr lang="en-US" dirty="0"/>
          </a:p>
          <a:p>
            <a:r>
              <a:rPr lang="en-US" dirty="0"/>
              <a:t>*CBS</a:t>
            </a:r>
            <a:r>
              <a:rPr lang="en-US" baseline="0" dirty="0"/>
              <a:t> News video from 2011 about a Park Ranger and his family who live on Liberty Island!</a:t>
            </a:r>
          </a:p>
          <a:p>
            <a:endParaRPr lang="en-US" baseline="0" dirty="0"/>
          </a:p>
          <a:p>
            <a:r>
              <a:rPr lang="en-US" dirty="0"/>
              <a:t>"Tour of a lifetime" of Statue of Liberty” : https://www.youtube.com/watch?v=F3wjRQDQnzk</a:t>
            </a:r>
          </a:p>
          <a:p>
            <a:endParaRPr lang="en-US"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52</a:t>
            </a:fld>
            <a:endParaRPr lang="en-US" dirty="0"/>
          </a:p>
        </p:txBody>
      </p:sp>
    </p:spTree>
    <p:extLst>
      <p:ext uri="{BB962C8B-B14F-4D97-AF65-F5344CB8AC3E}">
        <p14:creationId xmlns:p14="http://schemas.microsoft.com/office/powerpoint/2010/main" val="2774441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above image to open hyperlink to website for virtual</a:t>
            </a:r>
            <a:r>
              <a:rPr lang="en-US" baseline="0" dirty="0"/>
              <a:t> tour of Liberty Island. </a:t>
            </a:r>
          </a:p>
          <a:p>
            <a:endParaRPr lang="en-US" baseline="0" dirty="0"/>
          </a:p>
          <a:p>
            <a:r>
              <a:rPr lang="en-US" baseline="0" dirty="0"/>
              <a:t>Click the arrows on the ground to follow the tour.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53</a:t>
            </a:fld>
            <a:endParaRPr lang="en-US" dirty="0"/>
          </a:p>
        </p:txBody>
      </p:sp>
    </p:spTree>
    <p:extLst>
      <p:ext uri="{BB962C8B-B14F-4D97-AF65-F5344CB8AC3E}">
        <p14:creationId xmlns:p14="http://schemas.microsoft.com/office/powerpoint/2010/main" val="2752688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seen all</a:t>
            </a:r>
            <a:r>
              <a:rPr lang="en-US" baseline="0" dirty="0"/>
              <a:t> these exciting things at Liberty State Park, Ellis Island and Liberty Island and learned so much it is time to head back to school.</a:t>
            </a:r>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54</a:t>
            </a:fld>
            <a:endParaRPr lang="en-US" dirty="0"/>
          </a:p>
        </p:txBody>
      </p:sp>
    </p:spTree>
    <p:extLst>
      <p:ext uri="{BB962C8B-B14F-4D97-AF65-F5344CB8AC3E}">
        <p14:creationId xmlns:p14="http://schemas.microsoft.com/office/powerpoint/2010/main" val="3862255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questions we faced as a travel training program in finding our solution were:</a:t>
            </a:r>
          </a:p>
          <a:p>
            <a:endParaRPr lang="en-US" dirty="0"/>
          </a:p>
          <a:p>
            <a:r>
              <a:rPr lang="en-US" dirty="0"/>
              <a:t>How would our current customers continue their training? Would they be able to continue virtually or over the phone? How would we make sure that their instructional needs were met?</a:t>
            </a:r>
          </a:p>
          <a:p>
            <a:endParaRPr lang="en-US" dirty="0"/>
          </a:p>
          <a:p>
            <a:r>
              <a:rPr lang="en-US" dirty="0"/>
              <a:t>We realized one of our first steps was to research what other programs were doing in response to COVID-19, we discussed how we might adopt a similar online approach and we investigated virtual training platforms. </a:t>
            </a:r>
          </a:p>
          <a:p>
            <a:endParaRPr lang="en-US" dirty="0"/>
          </a:p>
          <a:p>
            <a:r>
              <a:rPr lang="en-US" dirty="0"/>
              <a:t>The solution was creating an online travel training curriculum focusing on the important steps of travel training which could be taught virtually. </a:t>
            </a:r>
          </a:p>
          <a:p>
            <a:endParaRPr lang="en-US" dirty="0"/>
          </a:p>
          <a:p>
            <a:r>
              <a:rPr lang="en-US" dirty="0"/>
              <a:t>Curriculums were created, materials were made, and we began our online training. </a:t>
            </a:r>
          </a:p>
          <a:p>
            <a:endParaRPr lang="en-US" dirty="0"/>
          </a:p>
          <a:p>
            <a:r>
              <a:rPr lang="en-US" dirty="0"/>
              <a:t>Next slide: Online meeting platforms</a:t>
            </a:r>
          </a:p>
          <a:p>
            <a:endParaRPr lang="en-US" dirty="0"/>
          </a:p>
          <a:p>
            <a:endParaRPr lang="en-US" dirty="0"/>
          </a:p>
        </p:txBody>
      </p:sp>
      <p:sp>
        <p:nvSpPr>
          <p:cNvPr id="4" name="Slide Number Placeholder 3"/>
          <p:cNvSpPr>
            <a:spLocks noGrp="1"/>
          </p:cNvSpPr>
          <p:nvPr>
            <p:ph type="sldNum" sz="quarter" idx="5"/>
          </p:nvPr>
        </p:nvSpPr>
        <p:spPr/>
        <p:txBody>
          <a:bodyPr/>
          <a:lstStyle/>
          <a:p>
            <a:fld id="{75F972E0-5198-46C6-8EFE-44A646AD96EF}" type="slidenum">
              <a:rPr lang="en-US" smtClean="0"/>
              <a:t>5</a:t>
            </a:fld>
            <a:endParaRPr lang="en-US" dirty="0"/>
          </a:p>
        </p:txBody>
      </p:sp>
    </p:spTree>
    <p:extLst>
      <p:ext uri="{BB962C8B-B14F-4D97-AF65-F5344CB8AC3E}">
        <p14:creationId xmlns:p14="http://schemas.microsoft.com/office/powerpoint/2010/main" val="3387478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now going to take the ferry boat</a:t>
            </a:r>
            <a:r>
              <a:rPr lang="en-US" baseline="0" dirty="0"/>
              <a:t> back to Liberty State Park and start our trip back to Sayreville.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55</a:t>
            </a:fld>
            <a:endParaRPr lang="en-US" dirty="0"/>
          </a:p>
        </p:txBody>
      </p:sp>
    </p:spTree>
    <p:extLst>
      <p:ext uri="{BB962C8B-B14F-4D97-AF65-F5344CB8AC3E}">
        <p14:creationId xmlns:p14="http://schemas.microsoft.com/office/powerpoint/2010/main" val="2847052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take</a:t>
            </a:r>
            <a:r>
              <a:rPr lang="en-US" baseline="0" dirty="0"/>
              <a:t> the ferry from Liberty Island back to Liberty State Park.</a:t>
            </a:r>
          </a:p>
          <a:p>
            <a:endParaRPr lang="en-US" dirty="0"/>
          </a:p>
          <a:p>
            <a:r>
              <a:rPr lang="en-US" dirty="0"/>
              <a:t>Once we are back at</a:t>
            </a:r>
            <a:r>
              <a:rPr lang="en-US" baseline="0" dirty="0"/>
              <a:t> Liberty State Park, we’ll walk to the light rail station and take the train back to Jersey City.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56</a:t>
            </a:fld>
            <a:endParaRPr lang="en-US" dirty="0"/>
          </a:p>
        </p:txBody>
      </p:sp>
    </p:spTree>
    <p:extLst>
      <p:ext uri="{BB962C8B-B14F-4D97-AF65-F5344CB8AC3E}">
        <p14:creationId xmlns:p14="http://schemas.microsoft.com/office/powerpoint/2010/main" val="828072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take a look at NJ Transit trip planner to see how we will get back to school.</a:t>
            </a:r>
          </a:p>
          <a:p>
            <a:endParaRPr lang="en-US" baseline="0" dirty="0"/>
          </a:p>
          <a:p>
            <a:endParaRPr lang="en-US" baseline="0" dirty="0"/>
          </a:p>
          <a:p>
            <a:r>
              <a:rPr lang="en-US" baseline="0" dirty="0"/>
              <a:t>*Next slide will briefly discuss if we have missed our trip because maybe our tour or lunch was too long. </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57</a:t>
            </a:fld>
            <a:endParaRPr lang="en-US" dirty="0"/>
          </a:p>
        </p:txBody>
      </p:sp>
    </p:spTree>
    <p:extLst>
      <p:ext uri="{BB962C8B-B14F-4D97-AF65-F5344CB8AC3E}">
        <p14:creationId xmlns:p14="http://schemas.microsoft.com/office/powerpoint/2010/main" val="1246106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we were really taking this trip, along the way we may experience some delays on our train or bus, we will talk about how to manage these setbacks and how we can troubleshoot any possible delays or cancellations etc. that might come up on an actual trip to the airport. (Talk about missing the bus, not having enough fare, how you can purchase bus/train tickets on your phone, talk about the bus/train coming late, how to problem solve all of these issues and any others that might come to mind). </a:t>
            </a:r>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58</a:t>
            </a:fld>
            <a:endParaRPr lang="en-US" dirty="0"/>
          </a:p>
        </p:txBody>
      </p:sp>
    </p:spTree>
    <p:extLst>
      <p:ext uri="{BB962C8B-B14F-4D97-AF65-F5344CB8AC3E}">
        <p14:creationId xmlns:p14="http://schemas.microsoft.com/office/powerpoint/2010/main" val="2009333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on image for hyperlink of google maps street view of LSP Light Rail station.</a:t>
            </a:r>
            <a:endParaRPr lang="en-US" dirty="0"/>
          </a:p>
          <a:p>
            <a:endParaRPr lang="en-US" dirty="0"/>
          </a:p>
          <a:p>
            <a:r>
              <a:rPr lang="en-US" dirty="0"/>
              <a:t>We have</a:t>
            </a:r>
            <a:r>
              <a:rPr lang="en-US" baseline="0" dirty="0"/>
              <a:t> arrived at Liberty State Park Light Rail Station.</a:t>
            </a:r>
          </a:p>
          <a:p>
            <a:endParaRPr lang="en-US" baseline="0" dirty="0"/>
          </a:p>
          <a:p>
            <a:r>
              <a:rPr lang="en-US" baseline="0" dirty="0"/>
              <a:t>We’ll now purchase our train tickets and take the light rail back to Exchange Place station and then we’ll walk to Exchange Place PATH station.</a:t>
            </a:r>
          </a:p>
          <a:p>
            <a:endParaRPr lang="en-US" baseline="0" dirty="0"/>
          </a:p>
          <a:p>
            <a:r>
              <a:rPr lang="en-US" baseline="0" dirty="0"/>
              <a:t>Next slide will be of the HBLR map and go over the route and station we need to travel to. </a:t>
            </a:r>
          </a:p>
        </p:txBody>
      </p:sp>
      <p:sp>
        <p:nvSpPr>
          <p:cNvPr id="4" name="Slide Number Placeholder 3"/>
          <p:cNvSpPr>
            <a:spLocks noGrp="1"/>
          </p:cNvSpPr>
          <p:nvPr>
            <p:ph type="sldNum" sz="quarter" idx="10"/>
          </p:nvPr>
        </p:nvSpPr>
        <p:spPr/>
        <p:txBody>
          <a:bodyPr/>
          <a:lstStyle/>
          <a:p>
            <a:fld id="{75F972E0-5198-46C6-8EFE-44A646AD96EF}" type="slidenum">
              <a:rPr lang="en-US" smtClean="0"/>
              <a:t>59</a:t>
            </a:fld>
            <a:endParaRPr lang="en-US" dirty="0"/>
          </a:p>
        </p:txBody>
      </p:sp>
    </p:spTree>
    <p:extLst>
      <p:ext uri="{BB962C8B-B14F-4D97-AF65-F5344CB8AC3E}">
        <p14:creationId xmlns:p14="http://schemas.microsoft.com/office/powerpoint/2010/main" val="2072808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above image for hyperlink to webpage for HBLR Map. </a:t>
            </a:r>
          </a:p>
          <a:p>
            <a:endParaRPr lang="en-US" baseline="0" dirty="0"/>
          </a:p>
          <a:p>
            <a:r>
              <a:rPr lang="en-US" baseline="0" dirty="0"/>
              <a:t>Discuss the map, go over where we are starting from on the Light Rail (Liberty State Park) and where we are taking it to (Exchange Place, Jersey City)  </a:t>
            </a:r>
          </a:p>
          <a:p>
            <a:endParaRPr lang="en-US" baseline="0" dirty="0"/>
          </a:p>
          <a:p>
            <a:r>
              <a:rPr lang="en-US" baseline="0" dirty="0"/>
              <a:t>Show the other train lines that travel near the HBLR etc.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60</a:t>
            </a:fld>
            <a:endParaRPr lang="en-US" dirty="0"/>
          </a:p>
        </p:txBody>
      </p:sp>
    </p:spTree>
    <p:extLst>
      <p:ext uri="{BB962C8B-B14F-4D97-AF65-F5344CB8AC3E}">
        <p14:creationId xmlns:p14="http://schemas.microsoft.com/office/powerpoint/2010/main" val="3416877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to buy</a:t>
            </a:r>
            <a:r>
              <a:rPr lang="en-US" baseline="0" dirty="0"/>
              <a:t> a light rail ticket, the steps that are required and be sure to go over the validation process of the ticket.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61</a:t>
            </a:fld>
            <a:endParaRPr lang="en-US" dirty="0"/>
          </a:p>
        </p:txBody>
      </p:sp>
    </p:spTree>
    <p:extLst>
      <p:ext uri="{BB962C8B-B14F-4D97-AF65-F5344CB8AC3E}">
        <p14:creationId xmlns:p14="http://schemas.microsoft.com/office/powerpoint/2010/main" val="2381585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Follow</a:t>
            </a:r>
            <a:r>
              <a:rPr lang="en-US" altLang="en-US" baseline="0" dirty="0"/>
              <a:t> the prompts to purchase a light rail ticket. </a:t>
            </a:r>
            <a:endParaRPr lang="en-US" altLang="en-US" dirty="0"/>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spcBef>
                <a:spcPct val="30000"/>
              </a:spcBef>
              <a:defRPr sz="1200">
                <a:solidFill>
                  <a:schemeClr val="tx1"/>
                </a:solidFill>
                <a:latin typeface="Calibri" panose="020F0502020204030204" pitchFamily="34" charset="0"/>
              </a:defRPr>
            </a:lvl1pPr>
            <a:lvl2pPr marL="742950" indent="-285750" defTabSz="873125">
              <a:spcBef>
                <a:spcPct val="30000"/>
              </a:spcBef>
              <a:defRPr sz="1200">
                <a:solidFill>
                  <a:schemeClr val="tx1"/>
                </a:solidFill>
                <a:latin typeface="Calibri" panose="020F0502020204030204" pitchFamily="34" charset="0"/>
              </a:defRPr>
            </a:lvl2pPr>
            <a:lvl3pPr marL="1143000" indent="-228600" defTabSz="873125">
              <a:spcBef>
                <a:spcPct val="30000"/>
              </a:spcBef>
              <a:defRPr sz="1200">
                <a:solidFill>
                  <a:schemeClr val="tx1"/>
                </a:solidFill>
                <a:latin typeface="Calibri" panose="020F0502020204030204" pitchFamily="34" charset="0"/>
              </a:defRPr>
            </a:lvl3pPr>
            <a:lvl4pPr marL="1600200" indent="-228600" defTabSz="873125">
              <a:spcBef>
                <a:spcPct val="30000"/>
              </a:spcBef>
              <a:defRPr sz="1200">
                <a:solidFill>
                  <a:schemeClr val="tx1"/>
                </a:solidFill>
                <a:latin typeface="Calibri" panose="020F0502020204030204" pitchFamily="34" charset="0"/>
              </a:defRPr>
            </a:lvl4pPr>
            <a:lvl5pPr marL="2057400" indent="-228600" defTabSz="873125">
              <a:spcBef>
                <a:spcPct val="30000"/>
              </a:spcBef>
              <a:defRPr sz="1200">
                <a:solidFill>
                  <a:schemeClr val="tx1"/>
                </a:solidFill>
                <a:latin typeface="Calibri" panose="020F0502020204030204" pitchFamily="34" charset="0"/>
              </a:defRPr>
            </a:lvl5pPr>
            <a:lvl6pPr marL="2514600" indent="-228600" defTabSz="8731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731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731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73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011F62-5736-46EB-9DC0-A86E82770C5C}" type="slidenum">
              <a:rPr lang="en-US" altLang="en-US" smtClean="0">
                <a:latin typeface="Arial" panose="020B0604020202020204" pitchFamily="34" charset="0"/>
              </a:rPr>
              <a:pPr>
                <a:spcBef>
                  <a:spcPct val="0"/>
                </a:spcBef>
              </a:pPr>
              <a:t>62</a:t>
            </a:fld>
            <a:endParaRPr lang="en-US" altLang="en-US">
              <a:latin typeface="Arial" panose="020B0604020202020204" pitchFamily="34" charset="0"/>
            </a:endParaRPr>
          </a:p>
        </p:txBody>
      </p:sp>
      <p:sp>
        <p:nvSpPr>
          <p:cNvPr id="151557" name="Date Placeholder 1"/>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defRPr>
                <a:solidFill>
                  <a:schemeClr val="tx1"/>
                </a:solidFill>
                <a:latin typeface="Arial" panose="020B0604020202020204" pitchFamily="34" charset="0"/>
                <a:cs typeface="Arial" panose="020B0604020202020204" pitchFamily="34" charset="0"/>
              </a:defRPr>
            </a:lvl1pPr>
            <a:lvl2pPr marL="742950" indent="-285750" defTabSz="873125">
              <a:defRPr>
                <a:solidFill>
                  <a:schemeClr val="tx1"/>
                </a:solidFill>
                <a:latin typeface="Arial" panose="020B0604020202020204" pitchFamily="34" charset="0"/>
                <a:cs typeface="Arial" panose="020B0604020202020204" pitchFamily="34" charset="0"/>
              </a:defRPr>
            </a:lvl2pPr>
            <a:lvl3pPr marL="1143000" indent="-228600" defTabSz="873125">
              <a:defRPr>
                <a:solidFill>
                  <a:schemeClr val="tx1"/>
                </a:solidFill>
                <a:latin typeface="Arial" panose="020B0604020202020204" pitchFamily="34" charset="0"/>
                <a:cs typeface="Arial" panose="020B0604020202020204" pitchFamily="34" charset="0"/>
              </a:defRPr>
            </a:lvl3pPr>
            <a:lvl4pPr marL="1600200" indent="-228600" defTabSz="873125">
              <a:defRPr>
                <a:solidFill>
                  <a:schemeClr val="tx1"/>
                </a:solidFill>
                <a:latin typeface="Arial" panose="020B0604020202020204" pitchFamily="34" charset="0"/>
                <a:cs typeface="Arial" panose="020B0604020202020204" pitchFamily="34" charset="0"/>
              </a:defRPr>
            </a:lvl4pPr>
            <a:lvl5pPr marL="2057400" indent="-228600" defTabSz="873125">
              <a:defRPr>
                <a:solidFill>
                  <a:schemeClr val="tx1"/>
                </a:solidFill>
                <a:latin typeface="Arial" panose="020B0604020202020204" pitchFamily="34" charset="0"/>
                <a:cs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964A4F-FC8A-4245-A2BA-562F5579F485}" type="datetime1">
              <a:rPr lang="en-US" altLang="en-US" smtClean="0"/>
              <a:pPr/>
              <a:t>8/10/2020</a:t>
            </a:fld>
            <a:endParaRPr lang="en-US" altLang="en-US"/>
          </a:p>
        </p:txBody>
      </p:sp>
    </p:spTree>
    <p:extLst>
      <p:ext uri="{BB962C8B-B14F-4D97-AF65-F5344CB8AC3E}">
        <p14:creationId xmlns:p14="http://schemas.microsoft.com/office/powerpoint/2010/main" val="3720091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a:t>
            </a:r>
            <a:r>
              <a:rPr lang="en-US" altLang="en-US" baseline="0" dirty="0"/>
              <a:t> can use cash, coins or credit/debit card to purchase your light rail tickets.</a:t>
            </a:r>
            <a:endParaRPr lang="en-US" altLang="en-US" dirty="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spcBef>
                <a:spcPct val="30000"/>
              </a:spcBef>
              <a:defRPr sz="1200">
                <a:solidFill>
                  <a:schemeClr val="tx1"/>
                </a:solidFill>
                <a:latin typeface="Calibri" panose="020F0502020204030204" pitchFamily="34" charset="0"/>
              </a:defRPr>
            </a:lvl1pPr>
            <a:lvl2pPr marL="742950" indent="-285750" defTabSz="873125">
              <a:spcBef>
                <a:spcPct val="30000"/>
              </a:spcBef>
              <a:defRPr sz="1200">
                <a:solidFill>
                  <a:schemeClr val="tx1"/>
                </a:solidFill>
                <a:latin typeface="Calibri" panose="020F0502020204030204" pitchFamily="34" charset="0"/>
              </a:defRPr>
            </a:lvl2pPr>
            <a:lvl3pPr marL="1143000" indent="-228600" defTabSz="873125">
              <a:spcBef>
                <a:spcPct val="30000"/>
              </a:spcBef>
              <a:defRPr sz="1200">
                <a:solidFill>
                  <a:schemeClr val="tx1"/>
                </a:solidFill>
                <a:latin typeface="Calibri" panose="020F0502020204030204" pitchFamily="34" charset="0"/>
              </a:defRPr>
            </a:lvl3pPr>
            <a:lvl4pPr marL="1600200" indent="-228600" defTabSz="873125">
              <a:spcBef>
                <a:spcPct val="30000"/>
              </a:spcBef>
              <a:defRPr sz="1200">
                <a:solidFill>
                  <a:schemeClr val="tx1"/>
                </a:solidFill>
                <a:latin typeface="Calibri" panose="020F0502020204030204" pitchFamily="34" charset="0"/>
              </a:defRPr>
            </a:lvl4pPr>
            <a:lvl5pPr marL="2057400" indent="-228600" defTabSz="873125">
              <a:spcBef>
                <a:spcPct val="30000"/>
              </a:spcBef>
              <a:defRPr sz="1200">
                <a:solidFill>
                  <a:schemeClr val="tx1"/>
                </a:solidFill>
                <a:latin typeface="Calibri" panose="020F0502020204030204" pitchFamily="34" charset="0"/>
              </a:defRPr>
            </a:lvl5pPr>
            <a:lvl6pPr marL="2514600" indent="-228600" defTabSz="8731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731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731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73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4B0029-9110-4955-9114-E9BB5CF979DA}" type="slidenum">
              <a:rPr lang="en-US" altLang="en-US" smtClean="0">
                <a:latin typeface="Arial" panose="020B0604020202020204" pitchFamily="34" charset="0"/>
              </a:rPr>
              <a:pPr>
                <a:spcBef>
                  <a:spcPct val="0"/>
                </a:spcBef>
              </a:pPr>
              <a:t>63</a:t>
            </a:fld>
            <a:endParaRPr lang="en-US" altLang="en-US">
              <a:latin typeface="Arial" panose="020B0604020202020204" pitchFamily="34" charset="0"/>
            </a:endParaRPr>
          </a:p>
        </p:txBody>
      </p:sp>
      <p:sp>
        <p:nvSpPr>
          <p:cNvPr id="153605" name="Date Placeholder 1"/>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25">
              <a:defRPr>
                <a:solidFill>
                  <a:schemeClr val="tx1"/>
                </a:solidFill>
                <a:latin typeface="Arial" panose="020B0604020202020204" pitchFamily="34" charset="0"/>
                <a:cs typeface="Arial" panose="020B0604020202020204" pitchFamily="34" charset="0"/>
              </a:defRPr>
            </a:lvl1pPr>
            <a:lvl2pPr marL="742950" indent="-285750" defTabSz="873125">
              <a:defRPr>
                <a:solidFill>
                  <a:schemeClr val="tx1"/>
                </a:solidFill>
                <a:latin typeface="Arial" panose="020B0604020202020204" pitchFamily="34" charset="0"/>
                <a:cs typeface="Arial" panose="020B0604020202020204" pitchFamily="34" charset="0"/>
              </a:defRPr>
            </a:lvl2pPr>
            <a:lvl3pPr marL="1143000" indent="-228600" defTabSz="873125">
              <a:defRPr>
                <a:solidFill>
                  <a:schemeClr val="tx1"/>
                </a:solidFill>
                <a:latin typeface="Arial" panose="020B0604020202020204" pitchFamily="34" charset="0"/>
                <a:cs typeface="Arial" panose="020B0604020202020204" pitchFamily="34" charset="0"/>
              </a:defRPr>
            </a:lvl3pPr>
            <a:lvl4pPr marL="1600200" indent="-228600" defTabSz="873125">
              <a:defRPr>
                <a:solidFill>
                  <a:schemeClr val="tx1"/>
                </a:solidFill>
                <a:latin typeface="Arial" panose="020B0604020202020204" pitchFamily="34" charset="0"/>
                <a:cs typeface="Arial" panose="020B0604020202020204" pitchFamily="34" charset="0"/>
              </a:defRPr>
            </a:lvl4pPr>
            <a:lvl5pPr marL="2057400" indent="-228600" defTabSz="873125">
              <a:defRPr>
                <a:solidFill>
                  <a:schemeClr val="tx1"/>
                </a:solidFill>
                <a:latin typeface="Arial" panose="020B0604020202020204" pitchFamily="34" charset="0"/>
                <a:cs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8663A1-9C71-4563-A195-D94F61D1B98A}" type="datetime1">
              <a:rPr lang="en-US" altLang="en-US" smtClean="0"/>
              <a:pPr/>
              <a:t>8/10/2020</a:t>
            </a:fld>
            <a:endParaRPr lang="en-US" altLang="en-US"/>
          </a:p>
        </p:txBody>
      </p:sp>
    </p:spTree>
    <p:extLst>
      <p:ext uri="{BB962C8B-B14F-4D97-AF65-F5344CB8AC3E}">
        <p14:creationId xmlns:p14="http://schemas.microsoft.com/office/powerpoint/2010/main" val="66815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take your receipt and ticket.</a:t>
            </a:r>
          </a:p>
        </p:txBody>
      </p:sp>
      <p:sp>
        <p:nvSpPr>
          <p:cNvPr id="4" name="Date Placeholder 3"/>
          <p:cNvSpPr>
            <a:spLocks noGrp="1"/>
          </p:cNvSpPr>
          <p:nvPr>
            <p:ph type="dt" idx="10"/>
          </p:nvPr>
        </p:nvSpPr>
        <p:spPr/>
        <p:txBody>
          <a:bodyPr/>
          <a:lstStyle/>
          <a:p>
            <a:pPr>
              <a:defRPr/>
            </a:pPr>
            <a:fld id="{5B073AAC-CDB1-4F84-882E-A4F987A9E548}" type="datetime1">
              <a:rPr lang="en-US" smtClean="0"/>
              <a:t>8/10/2020</a:t>
            </a:fld>
            <a:endParaRPr lang="en-US"/>
          </a:p>
        </p:txBody>
      </p:sp>
      <p:sp>
        <p:nvSpPr>
          <p:cNvPr id="5" name="Slide Number Placeholder 4"/>
          <p:cNvSpPr>
            <a:spLocks noGrp="1"/>
          </p:cNvSpPr>
          <p:nvPr>
            <p:ph type="sldNum" sz="quarter" idx="11"/>
          </p:nvPr>
        </p:nvSpPr>
        <p:spPr/>
        <p:txBody>
          <a:bodyPr/>
          <a:lstStyle/>
          <a:p>
            <a:pPr>
              <a:defRPr/>
            </a:pPr>
            <a:fld id="{F59F552F-BA0E-4DBE-988C-0995D468C655}" type="slidenum">
              <a:rPr lang="en-US" altLang="en-US" smtClean="0"/>
              <a:pPr>
                <a:defRPr/>
              </a:pPr>
              <a:t>64</a:t>
            </a:fld>
            <a:endParaRPr lang="en-US" altLang="en-US"/>
          </a:p>
        </p:txBody>
      </p:sp>
    </p:spTree>
    <p:extLst>
      <p:ext uri="{BB962C8B-B14F-4D97-AF65-F5344CB8AC3E}">
        <p14:creationId xmlns:p14="http://schemas.microsoft.com/office/powerpoint/2010/main" val="7909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Within a few weeks we were able to launch our online travel training program. Our primary platforms were Zoom, Cisco </a:t>
            </a:r>
            <a:r>
              <a:rPr lang="en-US" dirty="0" err="1"/>
              <a:t>Webex</a:t>
            </a:r>
            <a:r>
              <a:rPr lang="en-US" dirty="0"/>
              <a:t> and Apple Facetime.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a group of students who were meeting with their classroom daily on Zoom, so we were able to build our instructional sessions around their schedule. (This group of students would later participate in our virtual trips via Zoom).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Webex</a:t>
            </a:r>
            <a:r>
              <a:rPr lang="en-US" dirty="0"/>
              <a:t> would be utilized with customers who found that platform easier to use than Zoom, plus our university had provided us with </a:t>
            </a:r>
            <a:r>
              <a:rPr lang="en-US" dirty="0" err="1"/>
              <a:t>Webex</a:t>
            </a:r>
            <a:r>
              <a:rPr lang="en-US" dirty="0"/>
              <a:t> as a paid platform, which allowed us to instruct more than one customer for longer than 40 minutes (Zoom cutoff unless you have a Pro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Facetime was used with customers who didn’t have access to a laptop or were already familiar with that video chat platform, which allowed for a smoother transition to online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we had the curriculum, the customers and the platforms that best suited their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came the virtual trips portion of our online training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Virtual trips slide</a:t>
            </a:r>
          </a:p>
          <a:p>
            <a:endParaRPr lang="en-US" dirty="0"/>
          </a:p>
        </p:txBody>
      </p:sp>
      <p:sp>
        <p:nvSpPr>
          <p:cNvPr id="4" name="Slide Number Placeholder 3"/>
          <p:cNvSpPr>
            <a:spLocks noGrp="1"/>
          </p:cNvSpPr>
          <p:nvPr>
            <p:ph type="sldNum" sz="quarter" idx="5"/>
          </p:nvPr>
        </p:nvSpPr>
        <p:spPr/>
        <p:txBody>
          <a:bodyPr/>
          <a:lstStyle/>
          <a:p>
            <a:fld id="{75F972E0-5198-46C6-8EFE-44A646AD96EF}" type="slidenum">
              <a:rPr lang="en-US" smtClean="0"/>
              <a:t>6</a:t>
            </a:fld>
            <a:endParaRPr lang="en-US" dirty="0"/>
          </a:p>
        </p:txBody>
      </p:sp>
    </p:spTree>
    <p:extLst>
      <p:ext uri="{BB962C8B-B14F-4D97-AF65-F5344CB8AC3E}">
        <p14:creationId xmlns:p14="http://schemas.microsoft.com/office/powerpoint/2010/main" val="576785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take our</a:t>
            </a:r>
            <a:r>
              <a:rPr lang="en-US" baseline="0"/>
              <a:t> ticket from the ticketing machine and put it in the small “Validator” it puts a timestamp on the ticket, then we can get on the light rail. </a:t>
            </a:r>
            <a:endParaRPr lang="en-US"/>
          </a:p>
        </p:txBody>
      </p:sp>
      <p:sp>
        <p:nvSpPr>
          <p:cNvPr id="4" name="Date Placeholder 3"/>
          <p:cNvSpPr>
            <a:spLocks noGrp="1"/>
          </p:cNvSpPr>
          <p:nvPr>
            <p:ph type="dt" idx="10"/>
          </p:nvPr>
        </p:nvSpPr>
        <p:spPr/>
        <p:txBody>
          <a:bodyPr/>
          <a:lstStyle/>
          <a:p>
            <a:pPr>
              <a:defRPr/>
            </a:pPr>
            <a:fld id="{87CC0DC8-ABF5-4A7F-A3C7-4EC76FBF6625}" type="datetime1">
              <a:rPr lang="en-US" smtClean="0"/>
              <a:t>8/10/2020</a:t>
            </a:fld>
            <a:endParaRPr lang="en-US"/>
          </a:p>
        </p:txBody>
      </p:sp>
      <p:sp>
        <p:nvSpPr>
          <p:cNvPr id="5" name="Slide Number Placeholder 4"/>
          <p:cNvSpPr>
            <a:spLocks noGrp="1"/>
          </p:cNvSpPr>
          <p:nvPr>
            <p:ph type="sldNum" sz="quarter" idx="11"/>
          </p:nvPr>
        </p:nvSpPr>
        <p:spPr/>
        <p:txBody>
          <a:bodyPr/>
          <a:lstStyle/>
          <a:p>
            <a:pPr>
              <a:defRPr/>
            </a:pPr>
            <a:fld id="{F59F552F-BA0E-4DBE-988C-0995D468C655}" type="slidenum">
              <a:rPr lang="en-US" altLang="en-US" smtClean="0"/>
              <a:pPr>
                <a:defRPr/>
              </a:pPr>
              <a:t>65</a:t>
            </a:fld>
            <a:endParaRPr lang="en-US" altLang="en-US"/>
          </a:p>
        </p:txBody>
      </p:sp>
    </p:spTree>
    <p:extLst>
      <p:ext uri="{BB962C8B-B14F-4D97-AF65-F5344CB8AC3E}">
        <p14:creationId xmlns:p14="http://schemas.microsoft.com/office/powerpoint/2010/main" val="15287395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a:t>
            </a:r>
            <a:r>
              <a:rPr lang="en-US" baseline="0" dirty="0"/>
              <a:t> our ticket ready and validated, we’ll want to look and listen for the next train heading towards Tonnelle Ave. or Hoboken, we will take that train to Liberty State Park station. </a:t>
            </a:r>
          </a:p>
          <a:p>
            <a:endParaRPr lang="en-US" baseline="0" dirty="0"/>
          </a:p>
          <a:p>
            <a:r>
              <a:rPr lang="en-US" baseline="0" dirty="0"/>
              <a:t>Next slide “Find a Seat”</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66</a:t>
            </a:fld>
            <a:endParaRPr lang="en-US" dirty="0"/>
          </a:p>
        </p:txBody>
      </p:sp>
    </p:spTree>
    <p:extLst>
      <p:ext uri="{BB962C8B-B14F-4D97-AF65-F5344CB8AC3E}">
        <p14:creationId xmlns:p14="http://schemas.microsoft.com/office/powerpoint/2010/main" val="32664294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on the train be sure to find a seat quickly on the train. </a:t>
            </a:r>
          </a:p>
          <a:p>
            <a:endParaRPr lang="en-US" dirty="0"/>
          </a:p>
          <a:p>
            <a:r>
              <a:rPr lang="en-US" dirty="0"/>
              <a:t>The train will start to move once the doors</a:t>
            </a:r>
            <a:r>
              <a:rPr lang="en-US" baseline="0" dirty="0"/>
              <a:t> have closed.</a:t>
            </a:r>
          </a:p>
          <a:p>
            <a:endParaRPr lang="en-US" baseline="0" dirty="0"/>
          </a:p>
          <a:p>
            <a:r>
              <a:rPr lang="en-US" baseline="0" dirty="0"/>
              <a:t>Be sure to hold onto the handrails once you board the train so that you don’t fall once the train moves.</a:t>
            </a:r>
          </a:p>
          <a:p>
            <a:endParaRPr lang="en-US" baseline="0" dirty="0"/>
          </a:p>
          <a:p>
            <a:r>
              <a:rPr lang="en-US" baseline="0" dirty="0"/>
              <a:t>Be aware of where you are sitting on the train, if you are sitting in the accessible seating area, which will be labeled with signs on the window near the seats, be sure to offer your seat.</a:t>
            </a:r>
          </a:p>
          <a:p>
            <a:endParaRPr lang="en-US" baseline="0" dirty="0"/>
          </a:p>
          <a:p>
            <a:r>
              <a:rPr lang="en-US" baseline="0" dirty="0"/>
              <a:t>We want to listen for our stop, Liberty State Park</a:t>
            </a:r>
          </a:p>
          <a:p>
            <a:endParaRPr lang="en-US" baseline="0" dirty="0"/>
          </a:p>
          <a:p>
            <a:r>
              <a:rPr lang="en-US" baseline="0" dirty="0"/>
              <a:t>Next slide of arriving at Liberty State Park Light Rail Station.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67</a:t>
            </a:fld>
            <a:endParaRPr lang="en-US" dirty="0"/>
          </a:p>
        </p:txBody>
      </p:sp>
    </p:spTree>
    <p:extLst>
      <p:ext uri="{BB962C8B-B14F-4D97-AF65-F5344CB8AC3E}">
        <p14:creationId xmlns:p14="http://schemas.microsoft.com/office/powerpoint/2010/main" val="2177254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image</a:t>
            </a:r>
            <a:r>
              <a:rPr lang="en-US" baseline="0" dirty="0"/>
              <a:t> and google maps will open to the street view of Exchange Place station. </a:t>
            </a:r>
          </a:p>
          <a:p>
            <a:endParaRPr lang="en-US" baseline="0" dirty="0"/>
          </a:p>
          <a:p>
            <a:r>
              <a:rPr lang="en-US" baseline="0" dirty="0"/>
              <a:t>Now we have arrived back at Exchange Place and we will head over to the PATH station.</a:t>
            </a:r>
          </a:p>
          <a:p>
            <a:endParaRPr lang="en-US" baseline="0" dirty="0"/>
          </a:p>
          <a:p>
            <a:r>
              <a:rPr lang="en-US" baseline="0" dirty="0"/>
              <a:t>Use the google maps view and show the walking directions to the PATH station at Exchange Place. </a:t>
            </a:r>
          </a:p>
        </p:txBody>
      </p:sp>
      <p:sp>
        <p:nvSpPr>
          <p:cNvPr id="4" name="Slide Number Placeholder 3"/>
          <p:cNvSpPr>
            <a:spLocks noGrp="1"/>
          </p:cNvSpPr>
          <p:nvPr>
            <p:ph type="sldNum" sz="quarter" idx="10"/>
          </p:nvPr>
        </p:nvSpPr>
        <p:spPr/>
        <p:txBody>
          <a:bodyPr/>
          <a:lstStyle/>
          <a:p>
            <a:fld id="{75F972E0-5198-46C6-8EFE-44A646AD96EF}" type="slidenum">
              <a:rPr lang="en-US" smtClean="0"/>
              <a:t>68</a:t>
            </a:fld>
            <a:endParaRPr lang="en-US" dirty="0"/>
          </a:p>
        </p:txBody>
      </p:sp>
    </p:spTree>
    <p:extLst>
      <p:ext uri="{BB962C8B-B14F-4D97-AF65-F5344CB8AC3E}">
        <p14:creationId xmlns:p14="http://schemas.microsoft.com/office/powerpoint/2010/main" val="1989216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on above image for Google maps street view of outside view of Exchange Place rail station.</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69</a:t>
            </a:fld>
            <a:endParaRPr lang="en-US" dirty="0"/>
          </a:p>
        </p:txBody>
      </p:sp>
    </p:spTree>
    <p:extLst>
      <p:ext uri="{BB962C8B-B14F-4D97-AF65-F5344CB8AC3E}">
        <p14:creationId xmlns:p14="http://schemas.microsoft.com/office/powerpoint/2010/main" val="3148837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we arrive at the PATH Station, we will get our tickets ready, we still have a single trip remaining on all our Metro Cards, we’ll insert our cards and then board the train.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These</a:t>
            </a:r>
            <a:r>
              <a:rPr lang="en-US" baseline="0" dirty="0"/>
              <a:t> are the ticketing gates that you need to walk through to wait for and board the PATH train. </a:t>
            </a:r>
          </a:p>
          <a:p>
            <a:endParaRPr lang="en-US" baseline="0" dirty="0"/>
          </a:p>
          <a:p>
            <a:r>
              <a:rPr lang="en-US" baseline="0" dirty="0"/>
              <a:t>You can see that you will either insert or touch your ticket to the gate for it to open.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70</a:t>
            </a:fld>
            <a:endParaRPr lang="en-US" dirty="0"/>
          </a:p>
        </p:txBody>
      </p:sp>
    </p:spTree>
    <p:extLst>
      <p:ext uri="{BB962C8B-B14F-4D97-AF65-F5344CB8AC3E}">
        <p14:creationId xmlns:p14="http://schemas.microsoft.com/office/powerpoint/2010/main" val="17039623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a:t>
            </a:r>
            <a:r>
              <a:rPr lang="en-US" baseline="0" dirty="0"/>
              <a:t> in image</a:t>
            </a:r>
            <a:r>
              <a:rPr lang="en-US" dirty="0"/>
              <a:t> to PATH</a:t>
            </a:r>
            <a:r>
              <a:rPr lang="en-US" baseline="0" dirty="0"/>
              <a:t> website for information about train fares. </a:t>
            </a:r>
          </a:p>
          <a:p>
            <a:endParaRPr lang="en-US" baseline="0" dirty="0"/>
          </a:p>
          <a:p>
            <a:r>
              <a:rPr lang="en-US" baseline="0" dirty="0"/>
              <a:t>Before we can get on the PATH train, we will need to purchase a Metro Card or two trip card for our trip today. We can purchase this ticket at a TVM for the PATH.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71</a:t>
            </a:fld>
            <a:endParaRPr lang="en-US" dirty="0"/>
          </a:p>
        </p:txBody>
      </p:sp>
    </p:spTree>
    <p:extLst>
      <p:ext uri="{BB962C8B-B14F-4D97-AF65-F5344CB8AC3E}">
        <p14:creationId xmlns:p14="http://schemas.microsoft.com/office/powerpoint/2010/main" val="17903823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need to wait for our PATH train to head back to Newark Penn Station.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72</a:t>
            </a:fld>
            <a:endParaRPr lang="en-US" dirty="0"/>
          </a:p>
        </p:txBody>
      </p:sp>
    </p:spTree>
    <p:extLst>
      <p:ext uri="{BB962C8B-B14F-4D97-AF65-F5344CB8AC3E}">
        <p14:creationId xmlns:p14="http://schemas.microsoft.com/office/powerpoint/2010/main" val="31760322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arrive in Newark</a:t>
            </a:r>
            <a:r>
              <a:rPr lang="en-US" baseline="0" dirty="0"/>
              <a:t> Penn Station we’ll need to navigate our way to the next platform for our train to head back to New Brunswick.</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73</a:t>
            </a:fld>
            <a:endParaRPr lang="en-US" dirty="0"/>
          </a:p>
        </p:txBody>
      </p:sp>
    </p:spTree>
    <p:extLst>
      <p:ext uri="{BB962C8B-B14F-4D97-AF65-F5344CB8AC3E}">
        <p14:creationId xmlns:p14="http://schemas.microsoft.com/office/powerpoint/2010/main" val="2205528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need to walk through the gates or the there might be a</a:t>
            </a:r>
            <a:r>
              <a:rPr lang="en-US" baseline="0" dirty="0"/>
              <a:t> large open gate, the accessible gate which we can walk through as well.</a:t>
            </a:r>
          </a:p>
          <a:p>
            <a:endParaRPr lang="en-US" baseline="0" dirty="0"/>
          </a:p>
          <a:p>
            <a:r>
              <a:rPr lang="en-US" baseline="0" dirty="0"/>
              <a:t>Next Slide – Departure screen at Newark Penn Station.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74</a:t>
            </a:fld>
            <a:endParaRPr lang="en-US" dirty="0"/>
          </a:p>
        </p:txBody>
      </p:sp>
    </p:spTree>
    <p:extLst>
      <p:ext uri="{BB962C8B-B14F-4D97-AF65-F5344CB8AC3E}">
        <p14:creationId xmlns:p14="http://schemas.microsoft.com/office/powerpoint/2010/main" val="206795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what travel instruction was prior to COVID-19, during the initial start of COVID-19 and how my program adapted to this change let’s discuss the actual methods that I used to create our virtual field trips. </a:t>
            </a:r>
          </a:p>
          <a:p>
            <a:endParaRPr lang="en-US" dirty="0"/>
          </a:p>
          <a:p>
            <a:r>
              <a:rPr lang="en-US" dirty="0"/>
              <a:t>The initial step of creating the virtual field trips was first, consulting with the staff and students from a local program we had been working with prior to COVID. </a:t>
            </a:r>
          </a:p>
          <a:p>
            <a:r>
              <a:rPr lang="en-US" dirty="0"/>
              <a:t>I talked with the staff and students about some possible trip destinations, we discussed the </a:t>
            </a:r>
            <a:r>
              <a:rPr lang="en-US"/>
              <a:t>different sites </a:t>
            </a:r>
            <a:endParaRPr lang="en-US" dirty="0"/>
          </a:p>
          <a:p>
            <a:endParaRPr lang="en-US" dirty="0"/>
          </a:p>
          <a:p>
            <a:endParaRPr lang="en-US" dirty="0"/>
          </a:p>
          <a:p>
            <a:r>
              <a:rPr lang="en-US" dirty="0"/>
              <a:t>Next Slide: Researching and Designing…</a:t>
            </a:r>
          </a:p>
        </p:txBody>
      </p:sp>
      <p:sp>
        <p:nvSpPr>
          <p:cNvPr id="4" name="Slide Number Placeholder 3"/>
          <p:cNvSpPr>
            <a:spLocks noGrp="1"/>
          </p:cNvSpPr>
          <p:nvPr>
            <p:ph type="sldNum" sz="quarter" idx="5"/>
          </p:nvPr>
        </p:nvSpPr>
        <p:spPr/>
        <p:txBody>
          <a:bodyPr/>
          <a:lstStyle/>
          <a:p>
            <a:fld id="{75F972E0-5198-46C6-8EFE-44A646AD96EF}" type="slidenum">
              <a:rPr lang="en-US" smtClean="0"/>
              <a:t>7</a:t>
            </a:fld>
            <a:endParaRPr lang="en-US" dirty="0"/>
          </a:p>
        </p:txBody>
      </p:sp>
    </p:spTree>
    <p:extLst>
      <p:ext uri="{BB962C8B-B14F-4D97-AF65-F5344CB8AC3E}">
        <p14:creationId xmlns:p14="http://schemas.microsoft.com/office/powerpoint/2010/main" val="12371549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want</a:t>
            </a:r>
            <a:r>
              <a:rPr lang="en-US" baseline="0" dirty="0"/>
              <a:t> to check the departure screen for the next Northeast Corridor train heading towards Trenton.</a:t>
            </a:r>
          </a:p>
          <a:p>
            <a:endParaRPr lang="en-US" baseline="0" dirty="0"/>
          </a:p>
          <a:p>
            <a:r>
              <a:rPr lang="en-US" baseline="0" dirty="0"/>
              <a:t>What color is our train line to New Brunswick? Red</a:t>
            </a:r>
          </a:p>
          <a:p>
            <a:endParaRPr lang="en-US" baseline="0" dirty="0"/>
          </a:p>
          <a:p>
            <a:r>
              <a:rPr lang="en-US" baseline="0" dirty="0"/>
              <a:t>What do we need to buy before or make sure we have before we board the train? Train ticket.</a:t>
            </a:r>
          </a:p>
          <a:p>
            <a:endParaRPr lang="en-US" baseline="0" dirty="0"/>
          </a:p>
          <a:p>
            <a:r>
              <a:rPr lang="en-US" baseline="0" dirty="0"/>
              <a:t>Discuss any other reminders you feel necessary.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75</a:t>
            </a:fld>
            <a:endParaRPr lang="en-US" dirty="0"/>
          </a:p>
        </p:txBody>
      </p:sp>
    </p:spTree>
    <p:extLst>
      <p:ext uri="{BB962C8B-B14F-4D97-AF65-F5344CB8AC3E}">
        <p14:creationId xmlns:p14="http://schemas.microsoft.com/office/powerpoint/2010/main" val="15616896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we know which platform our train is arriving at we will purchase our tickets for the train back to New Brunswick Station using the TVM’s.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76</a:t>
            </a:fld>
            <a:endParaRPr lang="en-US" dirty="0"/>
          </a:p>
        </p:txBody>
      </p:sp>
    </p:spTree>
    <p:extLst>
      <p:ext uri="{BB962C8B-B14F-4D97-AF65-F5344CB8AC3E}">
        <p14:creationId xmlns:p14="http://schemas.microsoft.com/office/powerpoint/2010/main" val="1748447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be careful when</a:t>
            </a:r>
            <a:r>
              <a:rPr lang="en-US" baseline="0" dirty="0"/>
              <a:t> we board the train.</a:t>
            </a:r>
          </a:p>
          <a:p>
            <a:endParaRPr lang="en-US" baseline="0" dirty="0"/>
          </a:p>
          <a:p>
            <a:r>
              <a:rPr lang="en-US" baseline="0" dirty="0"/>
              <a:t>Where should we wait for the train?</a:t>
            </a:r>
          </a:p>
          <a:p>
            <a:endParaRPr lang="en-US" baseline="0" dirty="0"/>
          </a:p>
          <a:p>
            <a:r>
              <a:rPr lang="en-US" baseline="0" dirty="0"/>
              <a:t>Should we wait on the yellow line?</a:t>
            </a:r>
          </a:p>
          <a:p>
            <a:endParaRPr lang="en-US" baseline="0" dirty="0"/>
          </a:p>
          <a:p>
            <a:r>
              <a:rPr lang="en-US" baseline="0" dirty="0"/>
              <a:t>How should we board the train?</a:t>
            </a:r>
          </a:p>
          <a:p>
            <a:endParaRPr lang="en-US" baseline="0" dirty="0"/>
          </a:p>
          <a:p>
            <a:r>
              <a:rPr lang="en-US" baseline="0" dirty="0"/>
              <a:t>Should we push and shove to get on?</a:t>
            </a:r>
          </a:p>
          <a:p>
            <a:endParaRPr lang="en-US" baseline="0" dirty="0"/>
          </a:p>
          <a:p>
            <a:r>
              <a:rPr lang="en-US" baseline="0" dirty="0"/>
              <a:t>Where are we taking the train to?</a:t>
            </a:r>
          </a:p>
          <a:p>
            <a:endParaRPr lang="en-US" baseline="0" dirty="0"/>
          </a:p>
          <a:p>
            <a:r>
              <a:rPr lang="en-US" baseline="0" dirty="0"/>
              <a:t>Discuss other safety and travel tips for riding the train.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77</a:t>
            </a:fld>
            <a:endParaRPr lang="en-US" dirty="0"/>
          </a:p>
        </p:txBody>
      </p:sp>
    </p:spTree>
    <p:extLst>
      <p:ext uri="{BB962C8B-B14F-4D97-AF65-F5344CB8AC3E}">
        <p14:creationId xmlns:p14="http://schemas.microsoft.com/office/powerpoint/2010/main" val="32881207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our stop for the PAL Program.</a:t>
            </a:r>
          </a:p>
          <a:p>
            <a:endParaRPr lang="en-US" baseline="0" dirty="0"/>
          </a:p>
          <a:p>
            <a:r>
              <a:rPr lang="en-US" baseline="0" dirty="0"/>
              <a:t>What do we do? </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79</a:t>
            </a:fld>
            <a:endParaRPr lang="en-US" dirty="0"/>
          </a:p>
        </p:txBody>
      </p:sp>
    </p:spTree>
    <p:extLst>
      <p:ext uri="{BB962C8B-B14F-4D97-AF65-F5344CB8AC3E}">
        <p14:creationId xmlns:p14="http://schemas.microsoft.com/office/powerpoint/2010/main" val="22030048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arrived back at the PAL Program. </a:t>
            </a:r>
          </a:p>
          <a:p>
            <a:endParaRPr lang="en-US" dirty="0"/>
          </a:p>
          <a:p>
            <a:r>
              <a:rPr lang="en-US" dirty="0"/>
              <a:t>What did</a:t>
            </a:r>
            <a:r>
              <a:rPr lang="en-US" baseline="0" dirty="0"/>
              <a:t> we learn today/this trip?</a:t>
            </a:r>
          </a:p>
          <a:p>
            <a:endParaRPr lang="en-US" baseline="0" dirty="0"/>
          </a:p>
          <a:p>
            <a:r>
              <a:rPr lang="en-US" baseline="0" dirty="0"/>
              <a:t>We learned about how to ride the bus, the train and the </a:t>
            </a:r>
            <a:r>
              <a:rPr lang="en-US" baseline="0" dirty="0" err="1"/>
              <a:t>airtrain</a:t>
            </a:r>
            <a:r>
              <a:rPr lang="en-US" baseline="0" dirty="0"/>
              <a:t>.</a:t>
            </a:r>
          </a:p>
          <a:p>
            <a:endParaRPr lang="en-US" baseline="0" dirty="0"/>
          </a:p>
          <a:p>
            <a:r>
              <a:rPr lang="en-US" baseline="0" dirty="0"/>
              <a:t>We learned about to plan our trip using NJ Transit’s website.</a:t>
            </a:r>
          </a:p>
          <a:p>
            <a:endParaRPr lang="en-US" baseline="0" dirty="0"/>
          </a:p>
          <a:p>
            <a:r>
              <a:rPr lang="en-US" baseline="0" dirty="0"/>
              <a:t>We learned about the history of the airport, when it was built, all the famous people who have flown there, what the airport is becoming and how it is changing into a very modern airport.</a:t>
            </a:r>
          </a:p>
          <a:p>
            <a:endParaRPr lang="en-US" baseline="0" dirty="0"/>
          </a:p>
          <a:p>
            <a:r>
              <a:rPr lang="en-US" baseline="0" dirty="0"/>
              <a:t>We also learned about the fire dept. at the airport and how they train for their job.</a:t>
            </a:r>
          </a:p>
          <a:p>
            <a:endParaRPr lang="en-US" baseline="0" dirty="0"/>
          </a:p>
          <a:p>
            <a:r>
              <a:rPr lang="en-US" baseline="0" dirty="0"/>
              <a:t>We also learned about air traffic controllers and all that they do.</a:t>
            </a:r>
          </a:p>
          <a:p>
            <a:endParaRPr lang="en-US" baseline="0" dirty="0"/>
          </a:p>
          <a:p>
            <a:r>
              <a:rPr lang="en-US" baseline="0" dirty="0"/>
              <a:t>We learned a lot today!! </a:t>
            </a:r>
          </a:p>
          <a:p>
            <a:endParaRPr lang="en-US" baseline="0" dirty="0"/>
          </a:p>
          <a:p>
            <a:r>
              <a:rPr lang="en-US" baseline="0" dirty="0"/>
              <a:t>Did everyone have a good time?</a:t>
            </a:r>
          </a:p>
          <a:p>
            <a:endParaRPr lang="en-US" baseline="0" dirty="0"/>
          </a:p>
          <a:p>
            <a:r>
              <a:rPr lang="en-US" baseline="0" dirty="0"/>
              <a:t>Are there any questions?</a:t>
            </a:r>
          </a:p>
          <a:p>
            <a:endParaRPr lang="en-US" baseline="0" dirty="0"/>
          </a:p>
          <a:p>
            <a:r>
              <a:rPr lang="en-US" baseline="0" dirty="0"/>
              <a:t>Thank you all so much!!</a:t>
            </a:r>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80</a:t>
            </a:fld>
            <a:endParaRPr lang="en-US" dirty="0"/>
          </a:p>
        </p:txBody>
      </p:sp>
    </p:spTree>
    <p:extLst>
      <p:ext uri="{BB962C8B-B14F-4D97-AF65-F5344CB8AC3E}">
        <p14:creationId xmlns:p14="http://schemas.microsoft.com/office/powerpoint/2010/main" val="2252419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81</a:t>
            </a:fld>
            <a:endParaRPr lang="en-US" dirty="0"/>
          </a:p>
        </p:txBody>
      </p:sp>
    </p:spTree>
    <p:extLst>
      <p:ext uri="{BB962C8B-B14F-4D97-AF65-F5344CB8AC3E}">
        <p14:creationId xmlns:p14="http://schemas.microsoft.com/office/powerpoint/2010/main" val="403709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current reality of public transit usage in NJ. </a:t>
            </a:r>
          </a:p>
        </p:txBody>
      </p:sp>
      <p:sp>
        <p:nvSpPr>
          <p:cNvPr id="4" name="Slide Number Placeholder 3"/>
          <p:cNvSpPr>
            <a:spLocks noGrp="1"/>
          </p:cNvSpPr>
          <p:nvPr>
            <p:ph type="sldNum" sz="quarter" idx="5"/>
          </p:nvPr>
        </p:nvSpPr>
        <p:spPr/>
        <p:txBody>
          <a:bodyPr/>
          <a:lstStyle/>
          <a:p>
            <a:fld id="{75F972E0-5198-46C6-8EFE-44A646AD96EF}" type="slidenum">
              <a:rPr lang="en-US" smtClean="0"/>
              <a:t>9</a:t>
            </a:fld>
            <a:endParaRPr lang="en-US" dirty="0"/>
          </a:p>
        </p:txBody>
      </p:sp>
    </p:spTree>
    <p:extLst>
      <p:ext uri="{BB962C8B-B14F-4D97-AF65-F5344CB8AC3E}">
        <p14:creationId xmlns:p14="http://schemas.microsoft.com/office/powerpoint/2010/main" val="368854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step in all our virtual trips has been going over NJ Transit’s trip planner.</a:t>
            </a:r>
          </a:p>
          <a:p>
            <a:endParaRPr lang="en-US" baseline="0" dirty="0"/>
          </a:p>
          <a:p>
            <a:r>
              <a:rPr lang="en-US" baseline="0" dirty="0"/>
              <a:t>This provides the ground-work for our trip, it shows the students/customers what their first step in using public transit should always be, planning their trip.</a:t>
            </a:r>
          </a:p>
          <a:p>
            <a:endParaRPr lang="en-US" baseline="0" dirty="0"/>
          </a:p>
          <a:p>
            <a:r>
              <a:rPr lang="en-US" baseline="0" dirty="0"/>
              <a:t>We go over the trip planner and I have the students talk through the steps we need to take while using the trip planner, where our origin is and what our destination is. Next, we talk through the trip plan details, the walking directions, vehicle route number, where we are getting off and what the cost of our trip is. We will also look at and discuss the map of our route and then we go over what the necessary steps are for riding the different modes of transit, whether it is bus, rail or light rail. </a:t>
            </a:r>
          </a:p>
          <a:p>
            <a:endParaRPr lang="en-US" baseline="0" dirty="0"/>
          </a:p>
          <a:p>
            <a:r>
              <a:rPr lang="en-US" baseline="0" dirty="0"/>
              <a:t>Trip planning is always the first step for any successful trip, whether virtual or real world. </a:t>
            </a:r>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10</a:t>
            </a:fld>
            <a:endParaRPr lang="en-US" dirty="0"/>
          </a:p>
        </p:txBody>
      </p:sp>
    </p:spTree>
    <p:extLst>
      <p:ext uri="{BB962C8B-B14F-4D97-AF65-F5344CB8AC3E}">
        <p14:creationId xmlns:p14="http://schemas.microsoft.com/office/powerpoint/2010/main" val="383211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bg1"/>
                </a:solidFill>
              </a:defRPr>
            </a:lvl1pPr>
          </a:lstStyle>
          <a:p>
            <a:fld id="{38386F08-408F-4BD2-A5F9-1FF72E18D3C3}" type="datetimeFigureOut">
              <a:rPr lang="en-US" noProof="0" smtClean="0"/>
              <a:pPr/>
              <a:t>8/10/2020</a:t>
            </a:fld>
            <a:endParaRPr lang="en-US" noProof="0"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42F0A33C-B6D6-454E-A4EA-5198AC78DEE3}" type="slidenum">
              <a:rPr lang="en-US" noProof="0" smtClean="0"/>
              <a:pPr/>
              <a:t>‹#›</a:t>
            </a:fld>
            <a:endParaRPr lang="en-US" noProof="0" dirty="0"/>
          </a:p>
        </p:txBody>
      </p:sp>
      <p:sp>
        <p:nvSpPr>
          <p:cNvPr id="17" name="Text Placeholder 16">
            <a:extLst>
              <a:ext uri="{FF2B5EF4-FFF2-40B4-BE49-F238E27FC236}">
                <a16:creationId xmlns:a16="http://schemas.microsoft.com/office/drawing/2014/main" xmlns="" id="{B941F392-55E3-4875-A0A8-7C2B611343C6}"/>
              </a:ext>
            </a:extLst>
          </p:cNvPr>
          <p:cNvSpPr>
            <a:spLocks noGrp="1"/>
          </p:cNvSpPr>
          <p:nvPr>
            <p:ph type="body" sz="quarter" idx="13" hasCustomPrompt="1"/>
          </p:nvPr>
        </p:nvSpPr>
        <p:spPr>
          <a:xfrm>
            <a:off x="10165359" y="599983"/>
            <a:ext cx="638175" cy="539750"/>
          </a:xfrm>
        </p:spPr>
        <p:txBody>
          <a:bodyPr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16">
            <a:extLst>
              <a:ext uri="{FF2B5EF4-FFF2-40B4-BE49-F238E27FC236}">
                <a16:creationId xmlns:a16="http://schemas.microsoft.com/office/drawing/2014/main" xmlns="" id="{792D370F-01D2-4F21-BE9F-9951674A658E}"/>
              </a:ext>
            </a:extLst>
          </p:cNvPr>
          <p:cNvSpPr>
            <a:spLocks noGrp="1"/>
          </p:cNvSpPr>
          <p:nvPr>
            <p:ph type="body" sz="quarter" idx="14" hasCustomPrompt="1"/>
          </p:nvPr>
        </p:nvSpPr>
        <p:spPr>
          <a:xfrm>
            <a:off x="10805594" y="1242501"/>
            <a:ext cx="638175" cy="539750"/>
          </a:xfrm>
        </p:spPr>
        <p:txBody>
          <a:bodyPr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xmlns="" id="{F0D26AC6-BA38-4193-A559-922728758354}"/>
              </a:ext>
            </a:extLst>
          </p:cNvPr>
          <p:cNvSpPr>
            <a:spLocks noGrp="1"/>
          </p:cNvSpPr>
          <p:nvPr>
            <p:ph type="body" sz="quarter" idx="15" hasCustomPrompt="1"/>
          </p:nvPr>
        </p:nvSpPr>
        <p:spPr>
          <a:xfrm>
            <a:off x="10165359" y="1885019"/>
            <a:ext cx="638175" cy="539750"/>
          </a:xfrm>
        </p:spPr>
        <p:txBody>
          <a:bodyPr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a:r>
              <a:rPr lang="en-US" noProof="0"/>
              <a:t>Edit Master text styles</a:t>
            </a:r>
          </a:p>
        </p:txBody>
      </p:sp>
      <p:sp>
        <p:nvSpPr>
          <p:cNvPr id="20" name="Text Placeholder 16">
            <a:extLst>
              <a:ext uri="{FF2B5EF4-FFF2-40B4-BE49-F238E27FC236}">
                <a16:creationId xmlns:a16="http://schemas.microsoft.com/office/drawing/2014/main" xmlns="" id="{E8BC1B5E-B477-4CD0-996D-5614FE4B3FE9}"/>
              </a:ext>
            </a:extLst>
          </p:cNvPr>
          <p:cNvSpPr>
            <a:spLocks noGrp="1"/>
          </p:cNvSpPr>
          <p:nvPr>
            <p:ph type="body" sz="quarter" idx="16" hasCustomPrompt="1"/>
          </p:nvPr>
        </p:nvSpPr>
        <p:spPr>
          <a:xfrm>
            <a:off x="9527184" y="1238157"/>
            <a:ext cx="638175" cy="539750"/>
          </a:xfrm>
        </p:spPr>
        <p:txBody>
          <a:bodyPr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a:r>
              <a:rPr lang="en-US" noProof="0"/>
              <a:t>Edit Master text styles</a:t>
            </a:r>
          </a:p>
        </p:txBody>
      </p:sp>
      <p:sp>
        <p:nvSpPr>
          <p:cNvPr id="2" name="Title 1"/>
          <p:cNvSpPr>
            <a:spLocks noGrp="1"/>
          </p:cNvSpPr>
          <p:nvPr>
            <p:ph type="ctrTitle" hasCustomPrompt="1"/>
          </p:nvPr>
        </p:nvSpPr>
        <p:spPr bwMode="blackWhite">
          <a:xfrm>
            <a:off x="4311650" y="1512376"/>
            <a:ext cx="3568700" cy="1809943"/>
          </a:xfrm>
          <a:noFill/>
          <a:ln w="38100">
            <a:noFill/>
          </a:ln>
        </p:spPr>
        <p:txBody>
          <a:bodyPr lIns="274320" rIns="274320" anchor="ctr" anchorCtr="0">
            <a:normAutofit/>
          </a:bodyPr>
          <a:lstStyle>
            <a:lvl1pPr algn="ctr">
              <a:defRPr sz="3800" cap="none" baseline="0">
                <a:solidFill>
                  <a:schemeClr val="tx1"/>
                </a:solidFill>
                <a:latin typeface="+mj-lt"/>
                <a:ea typeface="Verdana" panose="020B0604030504040204" pitchFamily="34" charset="0"/>
              </a:defRPr>
            </a:lvl1pPr>
          </a:lstStyle>
          <a:p>
            <a:r>
              <a:rPr lang="en-US" noProof="0"/>
              <a:t>Click to edit master title style</a:t>
            </a:r>
          </a:p>
        </p:txBody>
      </p:sp>
      <p:sp>
        <p:nvSpPr>
          <p:cNvPr id="3" name="Subtitle 2"/>
          <p:cNvSpPr>
            <a:spLocks noGrp="1"/>
          </p:cNvSpPr>
          <p:nvPr>
            <p:ph type="subTitle" idx="1"/>
          </p:nvPr>
        </p:nvSpPr>
        <p:spPr>
          <a:xfrm>
            <a:off x="4311650" y="3322319"/>
            <a:ext cx="3568700" cy="2023304"/>
          </a:xfrm>
          <a:noFill/>
        </p:spPr>
        <p:txBody>
          <a:bodyPr anchor="ctr" anchorCtr="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1530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600200" y="2386744"/>
            <a:ext cx="8991600" cy="1645920"/>
          </a:xfrm>
          <a:noFill/>
          <a:ln w="38100">
            <a:solidFill>
              <a:srgbClr val="FFFFFF"/>
            </a:solidFill>
          </a:ln>
        </p:spPr>
        <p:txBody>
          <a:bodyPr lIns="274320" rIns="274320" anchor="ctr" anchorCtr="1">
            <a:normAutofit/>
          </a:bodyPr>
          <a:lstStyle>
            <a:lvl1pPr algn="ctr">
              <a:defRPr sz="2400">
                <a:solidFill>
                  <a:srgbClr val="262626"/>
                </a:solidFill>
              </a:defRPr>
            </a:lvl1pPr>
          </a:lstStyle>
          <a:p>
            <a:r>
              <a:rPr lang="en-US" noProof="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Date Placeholder 6"/>
          <p:cNvSpPr>
            <a:spLocks noGrp="1"/>
          </p:cNvSpPr>
          <p:nvPr>
            <p:ph type="dt" sz="half" idx="10"/>
          </p:nvPr>
        </p:nvSpPr>
        <p:spPr/>
        <p:txBody>
          <a:bodyPr/>
          <a:lstStyle/>
          <a:p>
            <a:fld id="{38386F08-408F-4BD2-A5F9-1FF72E18D3C3}" type="datetimeFigureOut">
              <a:rPr lang="en-US" noProof="0" smtClean="0"/>
              <a:t>8/10/2020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3287374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ection Header">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268440A-E3ED-426B-A1F8-1D7557F9584D}"/>
              </a:ext>
            </a:extLst>
          </p:cNvPr>
          <p:cNvSpPr/>
          <p:nvPr userDrawn="1"/>
        </p:nvSpPr>
        <p:spPr>
          <a:xfrm>
            <a:off x="0" y="3648173"/>
            <a:ext cx="12192000" cy="320982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bwMode="blackWhite">
          <a:xfrm>
            <a:off x="1600200" y="1887121"/>
            <a:ext cx="8991600" cy="1645920"/>
          </a:xfrm>
          <a:noFill/>
          <a:ln w="38100">
            <a:solidFill>
              <a:srgbClr val="FFFFFF"/>
            </a:solidFill>
          </a:ln>
        </p:spPr>
        <p:txBody>
          <a:bodyPr lIns="274320" rIns="274320" anchor="ctr" anchorCtr="1">
            <a:normAutofit/>
          </a:bodyPr>
          <a:lstStyle>
            <a:lvl1pPr algn="ctr">
              <a:defRPr sz="3600">
                <a:solidFill>
                  <a:schemeClr val="tx1"/>
                </a:solidFill>
              </a:defRPr>
            </a:lvl1pPr>
          </a:lstStyle>
          <a:p>
            <a:r>
              <a:rPr lang="en-US" noProof="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Date Placeholder 6"/>
          <p:cNvSpPr>
            <a:spLocks noGrp="1"/>
          </p:cNvSpPr>
          <p:nvPr>
            <p:ph type="dt" sz="half" idx="10"/>
          </p:nvPr>
        </p:nvSpPr>
        <p:spPr/>
        <p:txBody>
          <a:bodyPr/>
          <a:lstStyle>
            <a:lvl1pPr>
              <a:defRPr>
                <a:solidFill>
                  <a:schemeClr val="bg1"/>
                </a:solidFill>
              </a:defRPr>
            </a:lvl1pPr>
          </a:lstStyle>
          <a:p>
            <a:fld id="{38386F08-408F-4BD2-A5F9-1FF72E18D3C3}" type="datetimeFigureOut">
              <a:rPr lang="en-US" noProof="0" smtClean="0"/>
              <a:pPr/>
              <a:t>8/10/2020</a:t>
            </a:fld>
            <a:endParaRPr lang="en-US" noProof="0"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224963451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noFill/>
          <a:ln>
            <a:solidFill>
              <a:schemeClr val="accent2"/>
            </a:solidFill>
          </a:ln>
        </p:spPr>
        <p:txBody>
          <a:bodyPr/>
          <a:lstStyle/>
          <a:p>
            <a:r>
              <a:rPr lang="en-US" noProof="0"/>
              <a:t>Click to edit master title style</a:t>
            </a:r>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8386F08-408F-4BD2-A5F9-1FF72E18D3C3}" type="datetimeFigureOut">
              <a:rPr lang="en-US" noProof="0" smtClean="0"/>
              <a:t>8/10/2020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0" name="Rectangle 9">
            <a:extLst>
              <a:ext uri="{FF2B5EF4-FFF2-40B4-BE49-F238E27FC236}">
                <a16:creationId xmlns:a16="http://schemas.microsoft.com/office/drawing/2014/main" xmlns="" id="{C0B668FB-6A04-4C02-A197-0044D616A95A}"/>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38643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noFill/>
          <a:ln>
            <a:noFill/>
          </a:ln>
        </p:spPr>
        <p:txBody>
          <a:bodyPr/>
          <a:lstStyle/>
          <a:p>
            <a:r>
              <a:rPr lang="en-US" noProof="0"/>
              <a:t>Click to edit master title style</a:t>
            </a:r>
          </a:p>
        </p:txBody>
      </p:sp>
      <p:sp>
        <p:nvSpPr>
          <p:cNvPr id="3" name="Content Placeholder 2"/>
          <p:cNvSpPr>
            <a:spLocks noGrp="1"/>
          </p:cNvSpPr>
          <p:nvPr>
            <p:ph sz="half" idx="1" hasCustomPrompt="1"/>
          </p:nvPr>
        </p:nvSpPr>
        <p:spPr>
          <a:xfrm>
            <a:off x="1581912" y="2638044"/>
            <a:ext cx="4271771" cy="31019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6338315" y="2638044"/>
            <a:ext cx="4270247" cy="31019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7"/>
          <p:cNvSpPr>
            <a:spLocks noGrp="1"/>
          </p:cNvSpPr>
          <p:nvPr>
            <p:ph type="dt" sz="half" idx="10"/>
          </p:nvPr>
        </p:nvSpPr>
        <p:spPr/>
        <p:txBody>
          <a:bodyPr/>
          <a:lstStyle/>
          <a:p>
            <a:fld id="{38386F08-408F-4BD2-A5F9-1FF72E18D3C3}" type="datetimeFigureOut">
              <a:rPr lang="en-US" noProof="0" smtClean="0"/>
              <a:t>8/10/2020</a:t>
            </a:fld>
            <a:endParaRPr lang="en-US" noProof="0" dirty="0"/>
          </a:p>
        </p:txBody>
      </p:sp>
      <p:sp>
        <p:nvSpPr>
          <p:cNvPr id="9" name="Footer Placeholder 8"/>
          <p:cNvSpPr>
            <a:spLocks noGrp="1"/>
          </p:cNvSpPr>
          <p:nvPr>
            <p:ph type="ftr" sz="quarter" idx="11"/>
          </p:nvPr>
        </p:nvSpPr>
        <p:spPr/>
        <p:txBody>
          <a:bodyPr/>
          <a:lstStyle/>
          <a:p>
            <a:r>
              <a:rPr lang="en-US" noProof="0" dirty="0"/>
              <a:t>Add a footer</a:t>
            </a:r>
          </a:p>
        </p:txBody>
      </p:sp>
      <p:sp>
        <p:nvSpPr>
          <p:cNvPr id="10" name="Slide Number Placeholder 9"/>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1" name="Rectangle 10">
            <a:extLst>
              <a:ext uri="{FF2B5EF4-FFF2-40B4-BE49-F238E27FC236}">
                <a16:creationId xmlns:a16="http://schemas.microsoft.com/office/drawing/2014/main" xmlns="" id="{E972FC25-236C-4A4E-83A6-4EBE36B8339C}"/>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9552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83436" y="2313433"/>
            <a:ext cx="4270248" cy="704087"/>
          </a:xfrm>
        </p:spPr>
        <p:txBody>
          <a:bodyPr vert="horz" lIns="91440" tIns="45720" rIns="91440" bIns="45720" rtlCol="0" anchor="b">
            <a:normAutofit/>
          </a:bodyPr>
          <a:lstStyle>
            <a:lvl1pPr marL="0" indent="0">
              <a:buNone/>
              <a:defRPr lang="en-US" sz="2400" b="1" dirty="0">
                <a:solidFill>
                  <a:schemeClr val="bg1"/>
                </a:solidFill>
              </a:defRPr>
            </a:lvl1pPr>
          </a:lstStyle>
          <a:p>
            <a:pPr marL="228600" lvl="0" indent="-228600"/>
            <a:r>
              <a:rPr lang="en-US" noProof="0"/>
              <a:t>Edit Master Text Styles</a:t>
            </a:r>
          </a:p>
        </p:txBody>
      </p:sp>
      <p:sp>
        <p:nvSpPr>
          <p:cNvPr id="4" name="Content Placeholder 3"/>
          <p:cNvSpPr>
            <a:spLocks noGrp="1"/>
          </p:cNvSpPr>
          <p:nvPr>
            <p:ph sz="half" idx="2" hasCustomPrompt="1"/>
          </p:nvPr>
        </p:nvSpPr>
        <p:spPr>
          <a:xfrm>
            <a:off x="1583436" y="3143250"/>
            <a:ext cx="4270248" cy="2596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p:cNvSpPr>
            <a:spLocks noGrp="1"/>
          </p:cNvSpPr>
          <p:nvPr>
            <p:ph sz="quarter" idx="4" hasCustomPrompt="1"/>
          </p:nvPr>
        </p:nvSpPr>
        <p:spPr>
          <a:xfrm>
            <a:off x="6338316" y="3143250"/>
            <a:ext cx="4253484" cy="2596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chemeClr val="bg1">
                    <a:alpha val="70000"/>
                  </a:schemeClr>
                </a:solidFill>
              </a:defRPr>
            </a:lvl1pPr>
          </a:lstStyle>
          <a:p>
            <a:fld id="{38386F08-408F-4BD2-A5F9-1FF72E18D3C3}" type="datetimeFigureOut">
              <a:rPr lang="en-US" noProof="0" smtClean="0"/>
              <a:pPr/>
              <a:t>8/10/2020</a:t>
            </a:fld>
            <a:endParaRPr lang="en-US" noProof="0" dirty="0"/>
          </a:p>
        </p:txBody>
      </p:sp>
      <p:sp>
        <p:nvSpPr>
          <p:cNvPr id="8" name="Footer Placeholder 7"/>
          <p:cNvSpPr>
            <a:spLocks noGrp="1"/>
          </p:cNvSpPr>
          <p:nvPr>
            <p:ph type="ftr" sz="quarter" idx="11"/>
          </p:nvPr>
        </p:nvSpPr>
        <p:spPr/>
        <p:txBody>
          <a:bodyPr/>
          <a:lstStyle>
            <a:lvl1pPr>
              <a:defRPr>
                <a:solidFill>
                  <a:schemeClr val="bg1">
                    <a:alpha val="70000"/>
                  </a:schemeClr>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0" name="Title 9"/>
          <p:cNvSpPr>
            <a:spLocks noGrp="1"/>
          </p:cNvSpPr>
          <p:nvPr>
            <p:ph type="title" hasCustomPrompt="1"/>
          </p:nvPr>
        </p:nvSpPr>
        <p:spPr bwMode="gray">
          <a:noFill/>
          <a:ln>
            <a:solidFill>
              <a:schemeClr val="bg1"/>
            </a:solidFill>
          </a:ln>
        </p:spPr>
        <p:txBody>
          <a:bodyPr/>
          <a:lstStyle/>
          <a:p>
            <a:r>
              <a:rPr lang="en-US" noProof="0"/>
              <a:t>Click to edit master title style</a:t>
            </a:r>
          </a:p>
        </p:txBody>
      </p:sp>
      <p:sp>
        <p:nvSpPr>
          <p:cNvPr id="12" name="Text Placeholder 4">
            <a:extLst>
              <a:ext uri="{FF2B5EF4-FFF2-40B4-BE49-F238E27FC236}">
                <a16:creationId xmlns:a16="http://schemas.microsoft.com/office/drawing/2014/main" xmlns="" id="{7CC6D812-2BC4-484A-A3B0-D751943CAC28}"/>
              </a:ext>
            </a:extLst>
          </p:cNvPr>
          <p:cNvSpPr>
            <a:spLocks noGrp="1"/>
          </p:cNvSpPr>
          <p:nvPr>
            <p:ph type="body" sz="quarter" idx="3" hasCustomPrompt="1"/>
          </p:nvPr>
        </p:nvSpPr>
        <p:spPr>
          <a:xfrm>
            <a:off x="6304927" y="2313433"/>
            <a:ext cx="4270248" cy="704088"/>
          </a:xfrm>
        </p:spPr>
        <p:txBody>
          <a:bodyPr anchor="b"/>
          <a:lstStyle>
            <a:lvl1pPr marL="0" indent="0">
              <a:buFont typeface="Arial" panose="020B0604020202020204" pitchFamily="34" charse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74450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a:lstStyle/>
          <a:p>
            <a:fld id="{42F0A33C-B6D6-454E-A4EA-5198AC78DEE3}" type="slidenum">
              <a:rPr lang="en-US" noProof="0" smtClean="0"/>
              <a:t>‹#›</a:t>
            </a:fld>
            <a:endParaRPr lang="en-US" noProof="0" dirty="0"/>
          </a:p>
        </p:txBody>
      </p:sp>
      <p:sp>
        <p:nvSpPr>
          <p:cNvPr id="3" name="Date Placeholder 2"/>
          <p:cNvSpPr>
            <a:spLocks noGrp="1"/>
          </p:cNvSpPr>
          <p:nvPr>
            <p:ph type="dt" sz="half" idx="10"/>
          </p:nvPr>
        </p:nvSpPr>
        <p:spPr>
          <a:xfrm>
            <a:off x="8644389" y="6345814"/>
            <a:ext cx="2753746" cy="323968"/>
          </a:xfrm>
        </p:spPr>
        <p:txBody>
          <a:bodyPr/>
          <a:lstStyle/>
          <a:p>
            <a:fld id="{38386F08-408F-4BD2-A5F9-1FF72E18D3C3}" type="datetimeFigureOut">
              <a:rPr lang="en-US" noProof="0" smtClean="0"/>
              <a:t>8/10/2020</a:t>
            </a:fld>
            <a:endParaRPr lang="en-US" noProof="0" dirty="0"/>
          </a:p>
        </p:txBody>
      </p:sp>
      <p:sp>
        <p:nvSpPr>
          <p:cNvPr id="4" name="Footer Placeholder 3"/>
          <p:cNvSpPr>
            <a:spLocks noGrp="1"/>
          </p:cNvSpPr>
          <p:nvPr>
            <p:ph type="ftr" sz="quarter" idx="11"/>
          </p:nvPr>
        </p:nvSpPr>
        <p:spPr>
          <a:xfrm>
            <a:off x="457200" y="6403848"/>
            <a:ext cx="5901189" cy="320040"/>
          </a:xfrm>
        </p:spPr>
        <p:txBody>
          <a:bodyPr/>
          <a:lstStyle/>
          <a:p>
            <a:r>
              <a:rPr lang="en-US" noProof="0" dirty="0"/>
              <a:t>Add a footer</a:t>
            </a:r>
          </a:p>
        </p:txBody>
      </p:sp>
      <p:sp>
        <p:nvSpPr>
          <p:cNvPr id="21" name="Rectangle 20">
            <a:extLst>
              <a:ext uri="{FF2B5EF4-FFF2-40B4-BE49-F238E27FC236}">
                <a16:creationId xmlns:a16="http://schemas.microsoft.com/office/drawing/2014/main" xmlns=""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76C8A7AD-2B2B-4A1B-8A04-1B8223844A00}"/>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4631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386F08-408F-4BD2-A5F9-1FF72E18D3C3}" type="datetimeFigureOut">
              <a:rPr lang="en-US" noProof="0" smtClean="0"/>
              <a:t>8/10/2020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193018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ubtitle, and Three Images">
    <p:bg bwMode="blackGray">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B634A45-4F6E-4E7E-A6D7-E30CC149DF79}"/>
              </a:ext>
            </a:extLst>
          </p:cNvPr>
          <p:cNvSpPr/>
          <p:nvPr userDrawn="1"/>
        </p:nvSpPr>
        <p:spPr>
          <a:xfrm>
            <a:off x="0" y="2423160"/>
            <a:ext cx="12192000" cy="443912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13" name="Picture Placeholder 6">
            <a:extLst>
              <a:ext uri="{FF2B5EF4-FFF2-40B4-BE49-F238E27FC236}">
                <a16:creationId xmlns:a16="http://schemas.microsoft.com/office/drawing/2014/main" xmlns="" id="{3A725127-1EDA-41FB-9345-CD6099714027}"/>
              </a:ext>
            </a:extLst>
          </p:cNvPr>
          <p:cNvSpPr>
            <a:spLocks noGrp="1"/>
          </p:cNvSpPr>
          <p:nvPr>
            <p:ph type="pic" sz="quarter" idx="18"/>
          </p:nvPr>
        </p:nvSpPr>
        <p:spPr>
          <a:xfrm>
            <a:off x="823479" y="2952166"/>
            <a:ext cx="2880000" cy="2880000"/>
          </a:xfrm>
          <a:ln w="38100">
            <a:solidFill>
              <a:srgbClr val="FFFFFF"/>
            </a:solidFill>
          </a:ln>
        </p:spPr>
        <p:txBody>
          <a:bodyPr/>
          <a:lstStyle/>
          <a:p>
            <a:r>
              <a:rPr lang="en-US" noProof="0"/>
              <a:t>Click icon to add picture</a:t>
            </a:r>
            <a:endParaRPr lang="en-US" noProof="0" dirty="0"/>
          </a:p>
        </p:txBody>
      </p:sp>
      <p:sp>
        <p:nvSpPr>
          <p:cNvPr id="15" name="Picture Placeholder 6">
            <a:extLst>
              <a:ext uri="{FF2B5EF4-FFF2-40B4-BE49-F238E27FC236}">
                <a16:creationId xmlns:a16="http://schemas.microsoft.com/office/drawing/2014/main" xmlns="" id="{45910403-693E-46B1-890E-692928E72B70}"/>
              </a:ext>
            </a:extLst>
          </p:cNvPr>
          <p:cNvSpPr>
            <a:spLocks noGrp="1"/>
          </p:cNvSpPr>
          <p:nvPr>
            <p:ph type="pic" sz="quarter" idx="20"/>
          </p:nvPr>
        </p:nvSpPr>
        <p:spPr>
          <a:xfrm>
            <a:off x="8488521" y="2952166"/>
            <a:ext cx="2880000" cy="2880000"/>
          </a:xfrm>
          <a:ln w="38100">
            <a:solidFill>
              <a:srgbClr val="FFFFFF"/>
            </a:solidFill>
          </a:ln>
        </p:spPr>
        <p:txBody>
          <a:bodyPr/>
          <a:lstStyle/>
          <a:p>
            <a:r>
              <a:rPr lang="en-US" noProof="0"/>
              <a:t>Click icon to add picture</a:t>
            </a:r>
            <a:endParaRPr lang="en-US" noProof="0" dirty="0"/>
          </a:p>
        </p:txBody>
      </p:sp>
      <p:sp>
        <p:nvSpPr>
          <p:cNvPr id="2" name="Date Placeholder 1"/>
          <p:cNvSpPr>
            <a:spLocks noGrp="1"/>
          </p:cNvSpPr>
          <p:nvPr>
            <p:ph type="dt" sz="half" idx="10"/>
          </p:nvPr>
        </p:nvSpPr>
        <p:spPr>
          <a:xfrm>
            <a:off x="8385309" y="6238816"/>
            <a:ext cx="2753746" cy="323968"/>
          </a:xfrm>
        </p:spPr>
        <p:txBody>
          <a:bodyPr/>
          <a:lstStyle/>
          <a:p>
            <a:fld id="{38386F08-408F-4BD2-A5F9-1FF72E18D3C3}" type="datetimeFigureOut">
              <a:rPr lang="en-US" noProof="0" smtClean="0"/>
              <a:t>8/10/2020</a:t>
            </a:fld>
            <a:endParaRPr lang="en-US" noProof="0" dirty="0"/>
          </a:p>
        </p:txBody>
      </p:sp>
      <p:sp>
        <p:nvSpPr>
          <p:cNvPr id="3" name="Footer Placeholder 2"/>
          <p:cNvSpPr>
            <a:spLocks noGrp="1"/>
          </p:cNvSpPr>
          <p:nvPr>
            <p:ph type="ftr" sz="quarter" idx="11"/>
          </p:nvPr>
        </p:nvSpPr>
        <p:spPr>
          <a:xfrm>
            <a:off x="807720" y="6238816"/>
            <a:ext cx="5901189" cy="320040"/>
          </a:xfrm>
        </p:spPr>
        <p:txBody>
          <a:bodyPr/>
          <a:lstStyle/>
          <a:p>
            <a:r>
              <a:rPr lang="en-US" noProof="0" dirty="0"/>
              <a:t>Add a footer</a:t>
            </a:r>
          </a:p>
        </p:txBody>
      </p:sp>
      <p:sp>
        <p:nvSpPr>
          <p:cNvPr id="4" name="Slide Number Placeholder 3"/>
          <p:cNvSpPr>
            <a:spLocks noGrp="1"/>
          </p:cNvSpPr>
          <p:nvPr>
            <p:ph type="sldNum" sz="quarter" idx="12"/>
          </p:nvPr>
        </p:nvSpPr>
        <p:spPr>
          <a:xfrm>
            <a:off x="11322802" y="6217920"/>
            <a:ext cx="365760" cy="365760"/>
          </a:xfrm>
        </p:spPr>
        <p:txBody>
          <a:bodyPr/>
          <a:lstStyle/>
          <a:p>
            <a:fld id="{42F0A33C-B6D6-454E-A4EA-5198AC78DEE3}" type="slidenum">
              <a:rPr lang="en-US" noProof="0" smtClean="0"/>
              <a:t>‹#›</a:t>
            </a:fld>
            <a:endParaRPr lang="en-US" noProof="0" dirty="0"/>
          </a:p>
        </p:txBody>
      </p:sp>
      <p:sp>
        <p:nvSpPr>
          <p:cNvPr id="5" name="Title 4">
            <a:extLst>
              <a:ext uri="{FF2B5EF4-FFF2-40B4-BE49-F238E27FC236}">
                <a16:creationId xmlns:a16="http://schemas.microsoft.com/office/drawing/2014/main" xmlns="" id="{344A571C-BD72-4598-B89C-F24CC99E0066}"/>
              </a:ext>
            </a:extLst>
          </p:cNvPr>
          <p:cNvSpPr>
            <a:spLocks noGrp="1"/>
          </p:cNvSpPr>
          <p:nvPr>
            <p:ph type="title" hasCustomPrompt="1"/>
          </p:nvPr>
        </p:nvSpPr>
        <p:spPr bwMode="black">
          <a:xfrm>
            <a:off x="807747" y="289559"/>
            <a:ext cx="10564350" cy="1127761"/>
          </a:xfrm>
          <a:noFill/>
          <a:ln>
            <a:noFill/>
          </a:ln>
        </p:spPr>
        <p:txBody>
          <a:bodyPr anchor="b" anchorCtr="1"/>
          <a:lstStyle>
            <a:lvl1pPr>
              <a:defRPr cap="none"/>
            </a:lvl1pPr>
          </a:lstStyle>
          <a:p>
            <a:r>
              <a:rPr lang="en-US" noProof="0"/>
              <a:t>Click to edit master title style</a:t>
            </a:r>
          </a:p>
        </p:txBody>
      </p:sp>
      <p:sp>
        <p:nvSpPr>
          <p:cNvPr id="14" name="Picture Placeholder 6">
            <a:extLst>
              <a:ext uri="{FF2B5EF4-FFF2-40B4-BE49-F238E27FC236}">
                <a16:creationId xmlns:a16="http://schemas.microsoft.com/office/drawing/2014/main" xmlns="" id="{6759A834-A403-4050-9F3D-ABDDC9182E91}"/>
              </a:ext>
            </a:extLst>
          </p:cNvPr>
          <p:cNvSpPr>
            <a:spLocks noGrp="1"/>
          </p:cNvSpPr>
          <p:nvPr>
            <p:ph type="pic" sz="quarter" idx="19"/>
          </p:nvPr>
        </p:nvSpPr>
        <p:spPr>
          <a:xfrm>
            <a:off x="4656000" y="2952166"/>
            <a:ext cx="2880000" cy="2880000"/>
          </a:xfrm>
          <a:ln w="38100">
            <a:solidFill>
              <a:srgbClr val="FFFFFF"/>
            </a:solidFill>
          </a:ln>
        </p:spPr>
        <p:txBody>
          <a:bodyPr/>
          <a:lstStyle/>
          <a:p>
            <a:r>
              <a:rPr lang="en-US" noProof="0"/>
              <a:t>Click icon to add picture</a:t>
            </a:r>
            <a:endParaRPr lang="en-US" noProof="0" dirty="0"/>
          </a:p>
        </p:txBody>
      </p:sp>
      <p:sp>
        <p:nvSpPr>
          <p:cNvPr id="17" name="Text Placeholder 16">
            <a:extLst>
              <a:ext uri="{FF2B5EF4-FFF2-40B4-BE49-F238E27FC236}">
                <a16:creationId xmlns:a16="http://schemas.microsoft.com/office/drawing/2014/main" xmlns="" id="{B0AC4720-7B75-40C4-BE31-CB8EBA0AAF8F}"/>
              </a:ext>
            </a:extLst>
          </p:cNvPr>
          <p:cNvSpPr>
            <a:spLocks noGrp="1"/>
          </p:cNvSpPr>
          <p:nvPr>
            <p:ph type="body" sz="quarter" idx="21" hasCustomPrompt="1"/>
          </p:nvPr>
        </p:nvSpPr>
        <p:spPr>
          <a:xfrm>
            <a:off x="807720" y="1493521"/>
            <a:ext cx="10561319" cy="1127762"/>
          </a:xfrm>
          <a:noFill/>
        </p:spPr>
        <p:txBody>
          <a:bodyPr anchor="t" anchorCtr="1">
            <a:noAutofit/>
          </a:bodyPr>
          <a:lstStyle>
            <a:lvl1pPr marL="0" indent="0" algn="ctr">
              <a:buFont typeface="Arial" panose="020B0604020202020204" pitchFamily="34" charset="0"/>
              <a:buNone/>
              <a:defRPr sz="2400"/>
            </a:lvl1pPr>
            <a:lvl2pPr marL="228600" indent="0" algn="ctr">
              <a:buNone/>
              <a:defRPr sz="2000"/>
            </a:lvl2pPr>
            <a:lvl3pPr marL="457200" indent="0" algn="ctr">
              <a:buNone/>
              <a:defRPr sz="2000"/>
            </a:lvl3pPr>
            <a:lvl4pPr marL="685800" indent="0" algn="ctr">
              <a:buNone/>
              <a:defRPr sz="2000"/>
            </a:lvl4pPr>
            <a:lvl5pPr marL="914400" indent="0" algn="ctr">
              <a:buNone/>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995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 Slide">
    <p:bg bwMode="ltGray">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B1E50CE-2A10-414D-A44D-9CE008E33B13}"/>
              </a:ext>
            </a:extLst>
          </p:cNvPr>
          <p:cNvSpPr>
            <a:spLocks noGrp="1"/>
          </p:cNvSpPr>
          <p:nvPr>
            <p:ph type="pic" sz="quarter" idx="13"/>
          </p:nvPr>
        </p:nvSpPr>
        <p:spPr bwMode="white">
          <a:xfrm>
            <a:off x="0" y="0"/>
            <a:ext cx="12192000" cy="6858000"/>
          </a:xfrm>
          <a:solidFill>
            <a:schemeClr val="tx1"/>
          </a:solidFill>
        </p:spPr>
        <p:txBody>
          <a:bodyPr anchor="ctr" anchorCtr="0"/>
          <a:lstStyle>
            <a:lvl1pPr marL="0" indent="0" algn="ctr">
              <a:buNone/>
              <a:defRPr/>
            </a:lvl1pPr>
          </a:lstStyle>
          <a:p>
            <a:r>
              <a:rPr lang="en-US" noProof="0"/>
              <a:t>Click icon to add picture</a:t>
            </a:r>
            <a:endParaRPr lang="en-US" noProof="0" dirty="0"/>
          </a:p>
        </p:txBody>
      </p:sp>
      <p:sp>
        <p:nvSpPr>
          <p:cNvPr id="11" name="Rectangle 10">
            <a:extLst>
              <a:ext uri="{FF2B5EF4-FFF2-40B4-BE49-F238E27FC236}">
                <a16:creationId xmlns:a16="http://schemas.microsoft.com/office/drawing/2014/main" xmlns="" id="{32BFBB01-2158-40AB-B652-ED00805909B1}"/>
              </a:ext>
            </a:extLst>
          </p:cNvPr>
          <p:cNvSpPr/>
          <p:nvPr userDrawn="1"/>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Date Placeholder 1"/>
          <p:cNvSpPr>
            <a:spLocks noGrp="1"/>
          </p:cNvSpPr>
          <p:nvPr>
            <p:ph type="dt" sz="half" idx="10"/>
          </p:nvPr>
        </p:nvSpPr>
        <p:spPr/>
        <p:txBody>
          <a:bodyPr/>
          <a:lstStyle>
            <a:lvl1pPr>
              <a:defRPr>
                <a:solidFill>
                  <a:schemeClr val="bg1">
                    <a:alpha val="70000"/>
                  </a:schemeClr>
                </a:solidFill>
              </a:defRPr>
            </a:lvl1pPr>
          </a:lstStyle>
          <a:p>
            <a:fld id="{38386F08-408F-4BD2-A5F9-1FF72E18D3C3}" type="datetimeFigureOut">
              <a:rPr lang="en-US" noProof="0" smtClean="0"/>
              <a:pPr/>
              <a:t>8/10/2020</a:t>
            </a:fld>
            <a:endParaRPr lang="en-US" noProof="0" dirty="0"/>
          </a:p>
        </p:txBody>
      </p:sp>
      <p:sp>
        <p:nvSpPr>
          <p:cNvPr id="3" name="Footer Placeholder 2"/>
          <p:cNvSpPr>
            <a:spLocks noGrp="1"/>
          </p:cNvSpPr>
          <p:nvPr>
            <p:ph type="ftr" sz="quarter" idx="11"/>
          </p:nvPr>
        </p:nvSpPr>
        <p:spPr>
          <a:xfrm>
            <a:off x="1251855" y="6236208"/>
            <a:ext cx="5901189" cy="320040"/>
          </a:xfrm>
        </p:spPr>
        <p:txBody>
          <a:bodyPr/>
          <a:lstStyle>
            <a:lvl1pPr>
              <a:defRPr>
                <a:solidFill>
                  <a:schemeClr val="bg1">
                    <a:alpha val="70000"/>
                  </a:schemeClr>
                </a:solidFill>
              </a:defRPr>
            </a:lvl1pPr>
          </a:lstStyle>
          <a:p>
            <a:r>
              <a:rPr lang="en-US" noProof="0" dirty="0"/>
              <a:t>Add a footer</a:t>
            </a:r>
          </a:p>
        </p:txBody>
      </p:sp>
      <p:sp>
        <p:nvSpPr>
          <p:cNvPr id="4" name="Slide Number Placeholder 3"/>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5" name="Title 4">
            <a:extLst>
              <a:ext uri="{FF2B5EF4-FFF2-40B4-BE49-F238E27FC236}">
                <a16:creationId xmlns:a16="http://schemas.microsoft.com/office/drawing/2014/main" xmlns="" id="{29A01CDD-F399-4646-90ED-E57A0E6099FE}"/>
              </a:ext>
            </a:extLst>
          </p:cNvPr>
          <p:cNvSpPr>
            <a:spLocks noGrp="1"/>
          </p:cNvSpPr>
          <p:nvPr>
            <p:ph type="title" hasCustomPrompt="1"/>
          </p:nvPr>
        </p:nvSpPr>
        <p:spPr bwMode="black">
          <a:xfrm>
            <a:off x="7748789" y="246231"/>
            <a:ext cx="3787891" cy="957729"/>
          </a:xfrm>
          <a:noFill/>
          <a:ln>
            <a:noFill/>
          </a:ln>
        </p:spPr>
        <p:txBody>
          <a:bodyPr anchor="b" anchorCtr="0">
            <a:normAutofit/>
          </a:bodyPr>
          <a:lstStyle>
            <a:lvl1pPr algn="r">
              <a:defRPr sz="4000" b="0" cap="none" baseline="0">
                <a:solidFill>
                  <a:schemeClr val="accent2"/>
                </a:solidFill>
              </a:defRPr>
            </a:lvl1pPr>
          </a:lstStyle>
          <a:p>
            <a:r>
              <a:rPr lang="en-US" noProof="0"/>
              <a:t>CLICK TO EDIT MASTER TITLE STYLE</a:t>
            </a:r>
          </a:p>
        </p:txBody>
      </p:sp>
      <p:sp>
        <p:nvSpPr>
          <p:cNvPr id="10" name="Text Placeholder 9">
            <a:extLst>
              <a:ext uri="{FF2B5EF4-FFF2-40B4-BE49-F238E27FC236}">
                <a16:creationId xmlns:a16="http://schemas.microsoft.com/office/drawing/2014/main" xmlns="" id="{C452D643-DA50-4240-9810-A9BBB9728826}"/>
              </a:ext>
            </a:extLst>
          </p:cNvPr>
          <p:cNvSpPr>
            <a:spLocks noGrp="1"/>
          </p:cNvSpPr>
          <p:nvPr>
            <p:ph type="body" sz="quarter" idx="14" hasCustomPrompt="1"/>
          </p:nvPr>
        </p:nvSpPr>
        <p:spPr>
          <a:xfrm>
            <a:off x="8092439" y="1343510"/>
            <a:ext cx="3383905" cy="4472513"/>
          </a:xfrm>
        </p:spPr>
        <p:txBody>
          <a:bodyPr>
            <a:normAutofit/>
          </a:bodyPr>
          <a:lstStyle>
            <a:lvl1pPr marL="0" indent="0" algn="r">
              <a:buNone/>
              <a:defRPr sz="2400">
                <a:solidFill>
                  <a:schemeClr val="bg1"/>
                </a:solidFill>
              </a:defRPr>
            </a:lvl1pPr>
            <a:lvl2pPr marL="228600" indent="0" algn="r">
              <a:buNone/>
              <a:defRPr sz="2000">
                <a:solidFill>
                  <a:schemeClr val="bg1"/>
                </a:solidFill>
              </a:defRPr>
            </a:lvl2pPr>
            <a:lvl3pPr marL="457200" indent="0" algn="r">
              <a:buNone/>
              <a:defRPr sz="2000">
                <a:solidFill>
                  <a:schemeClr val="bg1"/>
                </a:solidFill>
              </a:defRPr>
            </a:lvl3pPr>
            <a:lvl4pPr marL="685800" indent="0" algn="r">
              <a:buNone/>
              <a:defRPr sz="2000">
                <a:solidFill>
                  <a:schemeClr val="bg1"/>
                </a:solidFill>
              </a:defRPr>
            </a:lvl4pPr>
            <a:lvl5pPr marL="914400" indent="0" algn="r">
              <a:buNone/>
              <a:defRPr sz="20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459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883920" y="592183"/>
            <a:ext cx="5750440" cy="1810379"/>
          </a:xfrm>
          <a:noFill/>
          <a:ln>
            <a:noFill/>
          </a:ln>
        </p:spPr>
        <p:txBody>
          <a:bodyPr lIns="0" anchor="t" anchorCtr="0">
            <a:noAutofit/>
          </a:bodyPr>
          <a:lstStyle>
            <a:lvl1pPr marL="0" indent="0" algn="l" defTabSz="0">
              <a:buFont typeface="Arial" panose="020B0604020202020204" pitchFamily="34" charset="0"/>
              <a:buNone/>
              <a:defRPr sz="4000" cap="none" spc="0" baseline="0">
                <a:solidFill>
                  <a:schemeClr val="tx1"/>
                </a:solidFill>
              </a:defRPr>
            </a:lvl1pPr>
          </a:lstStyle>
          <a:p>
            <a:r>
              <a:rPr lang="en-US" noProof="0"/>
              <a:t>Click to edit master title style</a:t>
            </a:r>
          </a:p>
        </p:txBody>
      </p:sp>
      <p:sp>
        <p:nvSpPr>
          <p:cNvPr id="3" name="Picture Placeholder 2"/>
          <p:cNvSpPr>
            <a:spLocks noGrp="1" noChangeAspect="1"/>
          </p:cNvSpPr>
          <p:nvPr>
            <p:ph type="pic" idx="1"/>
          </p:nvPr>
        </p:nvSpPr>
        <p:spPr>
          <a:xfrm>
            <a:off x="6497200" y="0"/>
            <a:ext cx="5700896"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hasCustomPrompt="1"/>
          </p:nvPr>
        </p:nvSpPr>
        <p:spPr bwMode="white">
          <a:xfrm>
            <a:off x="632071" y="2417802"/>
            <a:ext cx="5297398" cy="3710855"/>
          </a:xfrm>
        </p:spPr>
        <p:txBody>
          <a:bodyPr anchor="t" anchorCtr="1">
            <a:normAutofit/>
          </a:bodyPr>
          <a:lstStyle>
            <a:lvl1pPr marL="285750" indent="-285750" algn="l">
              <a:buClr>
                <a:schemeClr val="bg1"/>
              </a:buClr>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8386F08-408F-4BD2-A5F9-1FF72E18D3C3}" type="datetimeFigureOut">
              <a:rPr lang="en-US" noProof="0" smtClean="0"/>
              <a:t>8/10/2020</a:t>
            </a:fld>
            <a:endParaRPr lang="en-US" noProof="0"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noProof="0" dirty="0"/>
              <a:t>Add a footer</a:t>
            </a:r>
          </a:p>
        </p:txBody>
      </p:sp>
      <p:sp>
        <p:nvSpPr>
          <p:cNvPr id="10" name="Slide Number Placeholder 9"/>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389130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C226BE6-63BD-4193-A5B9-87DBDF176AB9}"/>
              </a:ext>
            </a:extLst>
          </p:cNvPr>
          <p:cNvSpPr/>
          <p:nvPr userDrawn="1"/>
        </p:nvSpPr>
        <p:spPr>
          <a:xfrm rot="5400000">
            <a:off x="5712000" y="-5718344"/>
            <a:ext cx="756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bwMode="blackWhite">
          <a:xfrm>
            <a:off x="4175220" y="3508040"/>
            <a:ext cx="3841560" cy="3420000"/>
          </a:xfrm>
          <a:noFill/>
          <a:ln>
            <a:noFill/>
          </a:ln>
        </p:spPr>
        <p:txBody>
          <a:bodyPr anchor="ctr" anchorCtr="1">
            <a:noAutofit/>
          </a:bodyPr>
          <a:lstStyle>
            <a:lvl1pPr algn="l">
              <a:defRPr sz="2400" cap="none">
                <a:solidFill>
                  <a:schemeClr val="tx1"/>
                </a:solidFill>
              </a:defRPr>
            </a:lvl1pPr>
          </a:lstStyle>
          <a:p>
            <a:r>
              <a:rPr lang="en-US" noProof="0"/>
              <a:t>Click to edit Master title style</a:t>
            </a:r>
          </a:p>
        </p:txBody>
      </p:sp>
      <p:sp>
        <p:nvSpPr>
          <p:cNvPr id="4" name="Text Placeholder 3"/>
          <p:cNvSpPr>
            <a:spLocks noGrp="1"/>
          </p:cNvSpPr>
          <p:nvPr>
            <p:ph type="body" sz="half" idx="2" hasCustomPrompt="1"/>
          </p:nvPr>
        </p:nvSpPr>
        <p:spPr>
          <a:xfrm>
            <a:off x="8404860" y="1005840"/>
            <a:ext cx="3497580" cy="5593080"/>
          </a:xfrm>
        </p:spPr>
        <p:txBody>
          <a:bodyPr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 name="Date Placeholder 7"/>
          <p:cNvSpPr>
            <a:spLocks noGrp="1"/>
          </p:cNvSpPr>
          <p:nvPr>
            <p:ph type="dt" sz="half" idx="10"/>
          </p:nvPr>
        </p:nvSpPr>
        <p:spPr>
          <a:xfrm>
            <a:off x="8629149" y="6254056"/>
            <a:ext cx="2753746" cy="323968"/>
          </a:xfrm>
        </p:spPr>
        <p:txBody>
          <a:bodyPr/>
          <a:lstStyle>
            <a:lvl1pPr>
              <a:defRPr>
                <a:solidFill>
                  <a:srgbClr val="FFFFFF"/>
                </a:solidFill>
                <a:effectLst>
                  <a:outerShdw blurRad="50800" dist="38100" dir="2700000" algn="tl" rotWithShape="0">
                    <a:prstClr val="black">
                      <a:alpha val="43000"/>
                    </a:prstClr>
                  </a:outerShdw>
                </a:effectLst>
              </a:defRPr>
            </a:lvl1pPr>
          </a:lstStyle>
          <a:p>
            <a:fld id="{38386F08-408F-4BD2-A5F9-1FF72E18D3C3}" type="datetimeFigureOut">
              <a:rPr lang="en-US" noProof="0" smtClean="0"/>
              <a:t>8/10/2020</a:t>
            </a:fld>
            <a:endParaRPr lang="en-US" noProof="0" dirty="0"/>
          </a:p>
        </p:txBody>
      </p:sp>
      <p:sp>
        <p:nvSpPr>
          <p:cNvPr id="9" name="Footer Placeholder 8"/>
          <p:cNvSpPr>
            <a:spLocks noGrp="1"/>
          </p:cNvSpPr>
          <p:nvPr>
            <p:ph type="ftr" sz="quarter" idx="11"/>
          </p:nvPr>
        </p:nvSpPr>
        <p:spPr>
          <a:xfrm>
            <a:off x="301752" y="6236208"/>
            <a:ext cx="5124797" cy="320040"/>
          </a:xfrm>
        </p:spPr>
        <p:txBody>
          <a:bodyPr/>
          <a:lstStyle>
            <a:lvl1pPr>
              <a:defRPr>
                <a:solidFill>
                  <a:srgbClr val="FFFFFF">
                    <a:alpha val="70000"/>
                  </a:srgbClr>
                </a:solidFill>
              </a:defRPr>
            </a:lvl1pPr>
          </a:lstStyle>
          <a:p>
            <a:r>
              <a:rPr lang="en-US" noProof="0" dirty="0"/>
              <a:t>Add a footer</a:t>
            </a:r>
          </a:p>
        </p:txBody>
      </p:sp>
      <p:sp>
        <p:nvSpPr>
          <p:cNvPr id="10" name="Slide Number Placeholder 9"/>
          <p:cNvSpPr>
            <a:spLocks noGrp="1"/>
          </p:cNvSpPr>
          <p:nvPr>
            <p:ph type="sldNum" sz="quarter" idx="12"/>
          </p:nvPr>
        </p:nvSpPr>
        <p:spPr>
          <a:xfrm>
            <a:off x="11566642" y="6233160"/>
            <a:ext cx="365760" cy="365760"/>
          </a:xfrm>
        </p:spPr>
        <p:txBody>
          <a:bodyPr/>
          <a:lstStyle/>
          <a:p>
            <a:fld id="{42F0A33C-B6D6-454E-A4EA-5198AC78DEE3}" type="slidenum">
              <a:rPr lang="en-US" noProof="0" smtClean="0"/>
              <a:t>‹#›</a:t>
            </a:fld>
            <a:endParaRPr lang="en-US" noProof="0" dirty="0"/>
          </a:p>
        </p:txBody>
      </p:sp>
      <p:sp>
        <p:nvSpPr>
          <p:cNvPr id="13" name="Text Placeholder 3">
            <a:extLst>
              <a:ext uri="{FF2B5EF4-FFF2-40B4-BE49-F238E27FC236}">
                <a16:creationId xmlns:a16="http://schemas.microsoft.com/office/drawing/2014/main" xmlns="" id="{A010B646-69BD-42FF-80B8-7A065EA6A284}"/>
              </a:ext>
            </a:extLst>
          </p:cNvPr>
          <p:cNvSpPr>
            <a:spLocks noGrp="1"/>
          </p:cNvSpPr>
          <p:nvPr>
            <p:ph type="body" sz="half" idx="15" hasCustomPrompt="1"/>
          </p:nvPr>
        </p:nvSpPr>
        <p:spPr>
          <a:xfrm>
            <a:off x="293917" y="996684"/>
            <a:ext cx="3497580" cy="5593080"/>
          </a:xfrm>
        </p:spPr>
        <p:txBody>
          <a:bodyPr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251054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a:lstStyle/>
          <a:p>
            <a:fld id="{42F0A33C-B6D6-454E-A4EA-5198AC78DEE3}" type="slidenum">
              <a:rPr lang="en-US" noProof="0" smtClean="0"/>
              <a:t>‹#›</a:t>
            </a:fld>
            <a:endParaRPr lang="en-US" noProof="0" dirty="0"/>
          </a:p>
        </p:txBody>
      </p:sp>
      <p:sp>
        <p:nvSpPr>
          <p:cNvPr id="12" name="Title 11">
            <a:extLst>
              <a:ext uri="{FF2B5EF4-FFF2-40B4-BE49-F238E27FC236}">
                <a16:creationId xmlns:a16="http://schemas.microsoft.com/office/drawing/2014/main" xmlns="" id="{2B21E085-4E62-4EC9-A5F1-16523F195915}"/>
              </a:ext>
            </a:extLst>
          </p:cNvPr>
          <p:cNvSpPr>
            <a:spLocks noGrp="1"/>
          </p:cNvSpPr>
          <p:nvPr>
            <p:ph type="title" hasCustomPrompt="1"/>
          </p:nvPr>
        </p:nvSpPr>
        <p:spPr bwMode="black">
          <a:xfrm>
            <a:off x="6942215" y="426720"/>
            <a:ext cx="4699941" cy="1188720"/>
          </a:xfrm>
          <a:noFill/>
          <a:ln>
            <a:noFill/>
          </a:ln>
        </p:spPr>
        <p:txBody>
          <a:bodyPr/>
          <a:lstStyle>
            <a:lvl1pPr algn="l">
              <a:defRPr cap="none">
                <a:solidFill>
                  <a:schemeClr val="tx1"/>
                </a:solidFill>
              </a:defRPr>
            </a:lvl1pPr>
          </a:lstStyle>
          <a:p>
            <a:r>
              <a:rPr lang="en-US" noProof="0"/>
              <a:t>Click to edit master title style</a:t>
            </a:r>
          </a:p>
        </p:txBody>
      </p:sp>
      <p:sp>
        <p:nvSpPr>
          <p:cNvPr id="14" name="Text Placeholder 13">
            <a:extLst>
              <a:ext uri="{FF2B5EF4-FFF2-40B4-BE49-F238E27FC236}">
                <a16:creationId xmlns:a16="http://schemas.microsoft.com/office/drawing/2014/main" xmlns="" id="{FFCDFB3A-4CE3-463F-8C40-B15E3F5CFCA6}"/>
              </a:ext>
            </a:extLst>
          </p:cNvPr>
          <p:cNvSpPr>
            <a:spLocks noGrp="1"/>
          </p:cNvSpPr>
          <p:nvPr>
            <p:ph type="body" sz="quarter" idx="17" hasCustomPrompt="1"/>
          </p:nvPr>
        </p:nvSpPr>
        <p:spPr>
          <a:xfrm>
            <a:off x="7048876" y="1818152"/>
            <a:ext cx="4045844" cy="4277848"/>
          </a:xfrm>
          <a:noFill/>
        </p:spPr>
        <p:txBody>
          <a:bodyPr/>
          <a:lstStyle>
            <a:lvl1pPr marL="0" indent="0" algn="l">
              <a:buNone/>
              <a:defRPr>
                <a:solidFill>
                  <a:schemeClr val="tx1"/>
                </a:solidFill>
              </a:defRPr>
            </a:lvl1pPr>
            <a:lvl2pPr marL="228600" indent="0" algn="l">
              <a:buNone/>
              <a:defRPr>
                <a:solidFill>
                  <a:schemeClr val="tx1"/>
                </a:solidFill>
              </a:defRPr>
            </a:lvl2pPr>
            <a:lvl3pPr marL="457200" indent="0" algn="l">
              <a:buNone/>
              <a:defRPr>
                <a:solidFill>
                  <a:schemeClr val="tx1"/>
                </a:solidFill>
              </a:defRPr>
            </a:lvl3pPr>
            <a:lvl4pPr marL="685800" indent="0" algn="l">
              <a:buNone/>
              <a:defRPr>
                <a:solidFill>
                  <a:schemeClr val="tx1"/>
                </a:solidFill>
              </a:defRPr>
            </a:lvl4pPr>
            <a:lvl5pPr marL="914400" indent="0" algn="l">
              <a:buNone/>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p:cNvSpPr>
            <a:spLocks noGrp="1"/>
          </p:cNvSpPr>
          <p:nvPr>
            <p:ph type="dt" sz="half" idx="10"/>
          </p:nvPr>
        </p:nvSpPr>
        <p:spPr>
          <a:xfrm>
            <a:off x="8644389" y="6345814"/>
            <a:ext cx="2753746" cy="323968"/>
          </a:xfrm>
        </p:spPr>
        <p:txBody>
          <a:bodyPr/>
          <a:lstStyle/>
          <a:p>
            <a:fld id="{38386F08-408F-4BD2-A5F9-1FF72E18D3C3}" type="datetimeFigureOut">
              <a:rPr lang="en-US" noProof="0" smtClean="0"/>
              <a:t>8/10/2020</a:t>
            </a:fld>
            <a:endParaRPr lang="en-US" noProof="0" dirty="0"/>
          </a:p>
        </p:txBody>
      </p:sp>
      <p:sp>
        <p:nvSpPr>
          <p:cNvPr id="4" name="Footer Placeholder 3"/>
          <p:cNvSpPr>
            <a:spLocks noGrp="1"/>
          </p:cNvSpPr>
          <p:nvPr>
            <p:ph type="ftr" sz="quarter" idx="11"/>
          </p:nvPr>
        </p:nvSpPr>
        <p:spPr>
          <a:xfrm>
            <a:off x="457200" y="6403848"/>
            <a:ext cx="5901189" cy="320040"/>
          </a:xfrm>
        </p:spPr>
        <p:txBody>
          <a:bodyPr/>
          <a:lstStyle/>
          <a:p>
            <a:r>
              <a:rPr lang="en-US" noProof="0" dirty="0"/>
              <a:t>Add a footer</a:t>
            </a:r>
          </a:p>
        </p:txBody>
      </p:sp>
      <p:sp>
        <p:nvSpPr>
          <p:cNvPr id="6" name="Picture Placeholder 5">
            <a:extLst>
              <a:ext uri="{FF2B5EF4-FFF2-40B4-BE49-F238E27FC236}">
                <a16:creationId xmlns:a16="http://schemas.microsoft.com/office/drawing/2014/main" xmlns="" id="{7D356109-298D-4C51-9DC7-DC74594DC220}"/>
              </a:ext>
            </a:extLst>
          </p:cNvPr>
          <p:cNvSpPr>
            <a:spLocks noGrp="1"/>
          </p:cNvSpPr>
          <p:nvPr>
            <p:ph type="pic" sz="quarter" idx="18"/>
          </p:nvPr>
        </p:nvSpPr>
        <p:spPr>
          <a:xfrm>
            <a:off x="732155" y="396240"/>
            <a:ext cx="5927725" cy="5989638"/>
          </a:xfrm>
          <a:ln w="38100">
            <a:solidFill>
              <a:schemeClr val="accent2"/>
            </a:solidFill>
          </a:ln>
        </p:spPr>
        <p:txBody>
          <a:body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xmlns=""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cxnSp>
        <p:nvCxnSpPr>
          <p:cNvPr id="9" name="Straight Connector 8" descr="decorative element">
            <a:extLst>
              <a:ext uri="{FF2B5EF4-FFF2-40B4-BE49-F238E27FC236}">
                <a16:creationId xmlns:a16="http://schemas.microsoft.com/office/drawing/2014/main" xmlns="" id="{167C85F9-C124-4D12-B4AC-317A35D71511}"/>
              </a:ext>
              <a:ext uri="{C183D7F6-B498-43B3-948B-1728B52AA6E4}">
                <adec:decorative xmlns:adec="http://schemas.microsoft.com/office/drawing/2017/decorative" xmlns="" val="1"/>
              </a:ext>
            </a:extLst>
          </p:cNvPr>
          <p:cNvCxnSpPr>
            <a:cxnSpLocks/>
          </p:cNvCxnSpPr>
          <p:nvPr userDrawn="1"/>
        </p:nvCxnSpPr>
        <p:spPr>
          <a:xfrm>
            <a:off x="7141749" y="1720670"/>
            <a:ext cx="3780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2294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aption ">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BDE53EE8-1567-4A1C-B5FB-9243D17B161A}"/>
              </a:ext>
            </a:extLst>
          </p:cNvPr>
          <p:cNvSpPr>
            <a:spLocks noGrp="1"/>
          </p:cNvSpPr>
          <p:nvPr>
            <p:ph type="pic" sz="quarter" idx="16"/>
          </p:nvPr>
        </p:nvSpPr>
        <p:spPr>
          <a:xfrm>
            <a:off x="6096000" y="0"/>
            <a:ext cx="6096000" cy="6858000"/>
          </a:xfrm>
          <a:solidFill>
            <a:schemeClr val="tx1">
              <a:lumMod val="50000"/>
              <a:lumOff val="50000"/>
            </a:schemeClr>
          </a:solidFill>
        </p:spPr>
        <p:txBody>
          <a:bodyPr/>
          <a:lstStyle/>
          <a:p>
            <a:r>
              <a:rPr lang="en-US" noProof="0"/>
              <a:t>Click icon to add picture</a:t>
            </a:r>
            <a:endParaRPr lang="en-US" noProof="0" dirty="0"/>
          </a:p>
        </p:txBody>
      </p:sp>
      <p:sp>
        <p:nvSpPr>
          <p:cNvPr id="6" name="Picture Placeholder 5">
            <a:extLst>
              <a:ext uri="{FF2B5EF4-FFF2-40B4-BE49-F238E27FC236}">
                <a16:creationId xmlns:a16="http://schemas.microsoft.com/office/drawing/2014/main" xmlns="" id="{145CB378-10E3-4D4E-82B7-47858EDEE57D}"/>
              </a:ext>
            </a:extLst>
          </p:cNvPr>
          <p:cNvSpPr>
            <a:spLocks noGrp="1"/>
          </p:cNvSpPr>
          <p:nvPr>
            <p:ph type="pic" sz="quarter" idx="13"/>
          </p:nvPr>
        </p:nvSpPr>
        <p:spPr>
          <a:xfrm>
            <a:off x="6662827" y="543339"/>
            <a:ext cx="5040000" cy="5765661"/>
          </a:xfrm>
          <a:ln w="38100">
            <a:solidFill>
              <a:schemeClr val="bg1"/>
            </a:solidFill>
          </a:ln>
        </p:spPr>
        <p:txBody>
          <a:bodyPr/>
          <a:lstStyle/>
          <a:p>
            <a:r>
              <a:rPr lang="en-US" noProof="0"/>
              <a:t>Click icon to add picture</a:t>
            </a:r>
            <a:endParaRPr lang="en-US" noProof="0" dirty="0"/>
          </a:p>
        </p:txBody>
      </p:sp>
      <p:sp>
        <p:nvSpPr>
          <p:cNvPr id="3" name="Date Placeholder 2"/>
          <p:cNvSpPr>
            <a:spLocks noGrp="1"/>
          </p:cNvSpPr>
          <p:nvPr>
            <p:ph type="dt" sz="half" idx="10"/>
          </p:nvPr>
        </p:nvSpPr>
        <p:spPr>
          <a:xfrm>
            <a:off x="8537045" y="6358084"/>
            <a:ext cx="2753746" cy="323968"/>
          </a:xfrm>
        </p:spPr>
        <p:txBody>
          <a:bodyPr/>
          <a:lstStyle/>
          <a:p>
            <a:fld id="{38386F08-408F-4BD2-A5F9-1FF72E18D3C3}" type="datetimeFigureOut">
              <a:rPr lang="en-US" noProof="0" smtClean="0"/>
              <a:t>8/10/2020</a:t>
            </a:fld>
            <a:endParaRPr lang="en-US" noProof="0" dirty="0"/>
          </a:p>
        </p:txBody>
      </p:sp>
      <p:sp>
        <p:nvSpPr>
          <p:cNvPr id="4" name="Footer Placeholder 3"/>
          <p:cNvSpPr>
            <a:spLocks noGrp="1"/>
          </p:cNvSpPr>
          <p:nvPr>
            <p:ph type="ftr" sz="quarter" idx="11"/>
          </p:nvPr>
        </p:nvSpPr>
        <p:spPr>
          <a:xfrm>
            <a:off x="704361" y="6382908"/>
            <a:ext cx="5901189" cy="320040"/>
          </a:xfrm>
        </p:spPr>
        <p:txBody>
          <a:bodyPr/>
          <a:lstStyle/>
          <a:p>
            <a:r>
              <a:rPr lang="en-US" noProof="0" dirty="0"/>
              <a:t>Add a footer</a:t>
            </a:r>
          </a:p>
        </p:txBody>
      </p:sp>
      <p:sp>
        <p:nvSpPr>
          <p:cNvPr id="5" name="Slide Number Placeholder 4"/>
          <p:cNvSpPr>
            <a:spLocks noGrp="1"/>
          </p:cNvSpPr>
          <p:nvPr>
            <p:ph type="sldNum" sz="quarter" idx="12"/>
          </p:nvPr>
        </p:nvSpPr>
        <p:spPr>
          <a:xfrm>
            <a:off x="11474538" y="6337188"/>
            <a:ext cx="365760" cy="365760"/>
          </a:xfrm>
        </p:spPr>
        <p:txBody>
          <a:bodyPr/>
          <a:lstStyle/>
          <a:p>
            <a:fld id="{42F0A33C-B6D6-454E-A4EA-5198AC78DEE3}" type="slidenum">
              <a:rPr lang="en-US" noProof="0" smtClean="0"/>
              <a:t>‹#›</a:t>
            </a:fld>
            <a:endParaRPr lang="en-US" noProof="0" dirty="0"/>
          </a:p>
        </p:txBody>
      </p:sp>
      <p:sp>
        <p:nvSpPr>
          <p:cNvPr id="7" name="Title 6">
            <a:extLst>
              <a:ext uri="{FF2B5EF4-FFF2-40B4-BE49-F238E27FC236}">
                <a16:creationId xmlns:a16="http://schemas.microsoft.com/office/drawing/2014/main" xmlns="" id="{AA2BF3C7-5EFF-4508-B560-D9A68D3F7226}"/>
              </a:ext>
            </a:extLst>
          </p:cNvPr>
          <p:cNvSpPr>
            <a:spLocks noGrp="1"/>
          </p:cNvSpPr>
          <p:nvPr>
            <p:ph type="title" hasCustomPrompt="1"/>
          </p:nvPr>
        </p:nvSpPr>
        <p:spPr bwMode="gray">
          <a:xfrm>
            <a:off x="704361" y="164690"/>
            <a:ext cx="4593772" cy="2624056"/>
          </a:xfrm>
          <a:noFill/>
          <a:ln>
            <a:noFill/>
          </a:ln>
        </p:spPr>
        <p:txBody>
          <a:bodyPr anchor="t" anchorCtr="0">
            <a:noAutofit/>
          </a:bodyPr>
          <a:lstStyle>
            <a:lvl1pPr>
              <a:defRPr sz="4000" cap="none"/>
            </a:lvl1pPr>
          </a:lstStyle>
          <a:p>
            <a:r>
              <a:rPr lang="en-US" noProof="0"/>
              <a:t>Click to edit master title style</a:t>
            </a:r>
          </a:p>
        </p:txBody>
      </p:sp>
      <p:sp>
        <p:nvSpPr>
          <p:cNvPr id="9" name="Text Placeholder 8">
            <a:extLst>
              <a:ext uri="{FF2B5EF4-FFF2-40B4-BE49-F238E27FC236}">
                <a16:creationId xmlns:a16="http://schemas.microsoft.com/office/drawing/2014/main" xmlns="" id="{37D64B51-A9B6-4A76-949F-576993124753}"/>
              </a:ext>
            </a:extLst>
          </p:cNvPr>
          <p:cNvSpPr>
            <a:spLocks noGrp="1"/>
          </p:cNvSpPr>
          <p:nvPr>
            <p:ph type="body" sz="quarter" idx="14" hasCustomPrompt="1"/>
          </p:nvPr>
        </p:nvSpPr>
        <p:spPr>
          <a:xfrm>
            <a:off x="704361" y="3233530"/>
            <a:ext cx="4593771" cy="2902590"/>
          </a:xfrm>
        </p:spPr>
        <p:txBody>
          <a:bodyPr>
            <a:normAutofit/>
          </a:bodyPr>
          <a:lstStyle>
            <a:lvl1pPr marL="0" indent="0" algn="ctr">
              <a:buClr>
                <a:schemeClr val="bg1"/>
              </a:buClr>
              <a:buNone/>
              <a:defRPr sz="2400">
                <a:solidFill>
                  <a:schemeClr val="tx1"/>
                </a:solidFill>
              </a:defRPr>
            </a:lvl1pPr>
            <a:lvl2pPr marL="228600" indent="0" algn="ctr">
              <a:buClr>
                <a:schemeClr val="bg1"/>
              </a:buClr>
              <a:buNone/>
              <a:defRPr sz="2400">
                <a:solidFill>
                  <a:schemeClr val="tx1"/>
                </a:solidFill>
              </a:defRPr>
            </a:lvl2pPr>
            <a:lvl3pPr marL="457200" indent="0" algn="ctr">
              <a:buClr>
                <a:schemeClr val="bg1"/>
              </a:buClr>
              <a:buNone/>
              <a:defRPr sz="2400">
                <a:solidFill>
                  <a:schemeClr val="tx1"/>
                </a:solidFill>
              </a:defRPr>
            </a:lvl3pPr>
            <a:lvl4pPr marL="685800" indent="0" algn="ctr">
              <a:buClr>
                <a:schemeClr val="bg1"/>
              </a:buClr>
              <a:buNone/>
              <a:defRPr sz="2400">
                <a:solidFill>
                  <a:schemeClr val="tx1"/>
                </a:solidFill>
              </a:defRPr>
            </a:lvl4pPr>
            <a:lvl5pPr marL="914400" indent="0" algn="ctr">
              <a:buClr>
                <a:schemeClr val="bg1"/>
              </a:buClr>
              <a:buNone/>
              <a:defRPr sz="24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0011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6712900" y="407684"/>
            <a:ext cx="4910096" cy="2257167"/>
          </a:xfrm>
          <a:noFill/>
          <a:ln>
            <a:noFill/>
          </a:ln>
        </p:spPr>
        <p:txBody>
          <a:bodyPr anchor="ctr" anchorCtr="0">
            <a:normAutofit/>
          </a:bodyPr>
          <a:lstStyle>
            <a:lvl1pPr algn="l">
              <a:defRPr sz="4000">
                <a:solidFill>
                  <a:srgbClr val="262626"/>
                </a:solidFill>
              </a:defRPr>
            </a:lvl1pPr>
          </a:lstStyle>
          <a:p>
            <a:r>
              <a:rPr lang="en-US" noProof="0"/>
              <a:t>Click to edit master title style</a:t>
            </a:r>
          </a:p>
        </p:txBody>
      </p:sp>
      <p:sp>
        <p:nvSpPr>
          <p:cNvPr id="4" name="Text Placeholder 3"/>
          <p:cNvSpPr>
            <a:spLocks noGrp="1"/>
          </p:cNvSpPr>
          <p:nvPr>
            <p:ph type="body" sz="half" idx="2" hasCustomPrompt="1"/>
          </p:nvPr>
        </p:nvSpPr>
        <p:spPr bwMode="white">
          <a:xfrm>
            <a:off x="6780414" y="3019130"/>
            <a:ext cx="4584265" cy="3159033"/>
          </a:xfrm>
        </p:spPr>
        <p:txBody>
          <a:bodyPr anchor="t" anchorCtr="1">
            <a:normAutofit/>
          </a:bodyPr>
          <a:lstStyle>
            <a:lvl1pPr marL="0" indent="0" algn="l">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Date Placeholder 8"/>
          <p:cNvSpPr>
            <a:spLocks noGrp="1"/>
          </p:cNvSpPr>
          <p:nvPr>
            <p:ph type="dt" sz="half" idx="10"/>
          </p:nvPr>
        </p:nvSpPr>
        <p:spPr/>
        <p:txBody>
          <a:bodyPr/>
          <a:lstStyle/>
          <a:p>
            <a:fld id="{38386F08-408F-4BD2-A5F9-1FF72E18D3C3}" type="datetimeFigureOut">
              <a:rPr lang="en-US" noProof="0" smtClean="0"/>
              <a:t>8/10/2020</a:t>
            </a:fld>
            <a:endParaRPr lang="en-US" noProof="0"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noProof="0" dirty="0"/>
              <a:t>Add a footer</a:t>
            </a:r>
          </a:p>
        </p:txBody>
      </p:sp>
      <p:sp>
        <p:nvSpPr>
          <p:cNvPr id="11" name="Slide Number Placeholder 10"/>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2" name="Content Placeholder 2">
            <a:extLst>
              <a:ext uri="{FF2B5EF4-FFF2-40B4-BE49-F238E27FC236}">
                <a16:creationId xmlns:a16="http://schemas.microsoft.com/office/drawing/2014/main" xmlns="" id="{1FEC71D9-8368-4022-BA35-B43400F92502}"/>
              </a:ext>
            </a:extLst>
          </p:cNvPr>
          <p:cNvSpPr>
            <a:spLocks noGrp="1"/>
          </p:cNvSpPr>
          <p:nvPr>
            <p:ph idx="1" hasCustomPrompt="1"/>
          </p:nvPr>
        </p:nvSpPr>
        <p:spPr>
          <a:xfrm>
            <a:off x="827320" y="407684"/>
            <a:ext cx="5625849" cy="5770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891621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386F08-408F-4BD2-A5F9-1FF72E18D3C3}" type="datetimeFigureOut">
              <a:rPr lang="en-US" noProof="0" smtClean="0"/>
              <a:t>8/10/2020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2" name="Title 1">
            <a:extLst>
              <a:ext uri="{FF2B5EF4-FFF2-40B4-BE49-F238E27FC236}">
                <a16:creationId xmlns:a16="http://schemas.microsoft.com/office/drawing/2014/main" xmlns="" id="{38BE4AA6-ED36-4D3B-ABD8-3BA6059C308D}"/>
              </a:ext>
            </a:extLst>
          </p:cNvPr>
          <p:cNvSpPr>
            <a:spLocks noGrp="1"/>
          </p:cNvSpPr>
          <p:nvPr>
            <p:ph type="title" hasCustomPrompt="1"/>
          </p:nvPr>
        </p:nvSpPr>
        <p:spPr bwMode="gray">
          <a:xfrm>
            <a:off x="3744516" y="1127369"/>
            <a:ext cx="4703084" cy="1188720"/>
          </a:xfrm>
          <a:noFill/>
          <a:ln>
            <a:noFill/>
          </a:ln>
        </p:spPr>
        <p:txBody>
          <a:bodyPr/>
          <a:lstStyle>
            <a:lvl1pPr marL="0" indent="0" algn="ctr">
              <a:buFont typeface="Arial" panose="020B0604020202020204" pitchFamily="34" charset="0"/>
              <a:buNone/>
              <a:defRPr cap="none"/>
            </a:lvl1pPr>
          </a:lstStyle>
          <a:p>
            <a:r>
              <a:rPr lang="en-US" noProof="0"/>
              <a:t>Click to edit master title style</a:t>
            </a:r>
          </a:p>
        </p:txBody>
      </p:sp>
      <p:sp>
        <p:nvSpPr>
          <p:cNvPr id="7" name="Text Placeholder 6">
            <a:extLst>
              <a:ext uri="{FF2B5EF4-FFF2-40B4-BE49-F238E27FC236}">
                <a16:creationId xmlns:a16="http://schemas.microsoft.com/office/drawing/2014/main" xmlns="" id="{D94707B9-0409-43FA-B052-6AE401D767CE}"/>
              </a:ext>
            </a:extLst>
          </p:cNvPr>
          <p:cNvSpPr>
            <a:spLocks noGrp="1"/>
          </p:cNvSpPr>
          <p:nvPr>
            <p:ph type="body" sz="quarter" idx="13" hasCustomPrompt="1"/>
          </p:nvPr>
        </p:nvSpPr>
        <p:spPr>
          <a:xfrm>
            <a:off x="3744516" y="2263081"/>
            <a:ext cx="4702968" cy="3909119"/>
          </a:xfrm>
          <a:noFill/>
          <a:ln>
            <a:noFill/>
          </a:ln>
        </p:spPr>
        <p:txBody>
          <a:bodyPr/>
          <a:lstStyle>
            <a:lvl1pPr marL="0" indent="0" algn="ctr">
              <a:buNone/>
              <a:defRPr>
                <a:solidFill>
                  <a:schemeClr val="bg1"/>
                </a:solidFill>
              </a:defRPr>
            </a:lvl1pPr>
            <a:lvl2pPr marL="228600" indent="0" algn="ctr">
              <a:buNone/>
              <a:defRPr>
                <a:solidFill>
                  <a:schemeClr val="bg1"/>
                </a:solidFill>
              </a:defRPr>
            </a:lvl2pPr>
            <a:lvl3pPr marL="457200" indent="0" algn="ctr">
              <a:buNone/>
              <a:defRPr>
                <a:solidFill>
                  <a:schemeClr val="bg1"/>
                </a:solidFill>
              </a:defRPr>
            </a:lvl3pPr>
            <a:lvl4pPr marL="685800" indent="0" algn="ctr">
              <a:buNone/>
              <a:defRPr>
                <a:solidFill>
                  <a:schemeClr val="bg1"/>
                </a:solidFill>
              </a:defRPr>
            </a:lvl4pPr>
            <a:lvl5pPr marL="914400" indent="0" algn="ctr">
              <a:buNone/>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5256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p>
            <a:r>
              <a:rPr lang="en-US" noProof="0"/>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8386F08-408F-4BD2-A5F9-1FF72E18D3C3}" type="datetimeFigureOut">
              <a:rPr lang="en-US" noProof="0" smtClean="0"/>
              <a:t>8/10/2020</a:t>
            </a:fld>
            <a:endParaRPr lang="en-US" noProof="0"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noProof="0" dirty="0"/>
              <a:t>Add a footer</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2353149843"/>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79" r:id="rId3"/>
    <p:sldLayoutId id="2147483681" r:id="rId4"/>
    <p:sldLayoutId id="2147483690" r:id="rId5"/>
    <p:sldLayoutId id="2147483666" r:id="rId6"/>
    <p:sldLayoutId id="2147483687" r:id="rId7"/>
    <p:sldLayoutId id="2147483680" r:id="rId8"/>
    <p:sldLayoutId id="2147483688" r:id="rId9"/>
    <p:sldLayoutId id="2147483673" r:id="rId10"/>
    <p:sldLayoutId id="2147483692" r:id="rId11"/>
    <p:sldLayoutId id="2147483674" r:id="rId12"/>
    <p:sldLayoutId id="2147483676" r:id="rId13"/>
    <p:sldLayoutId id="2147483677" r:id="rId14"/>
    <p:sldLayoutId id="2147483691" r:id="rId15"/>
    <p:sldLayoutId id="2147483689" r:id="rId16"/>
  </p:sldLayoutIdLst>
  <p:txStyles>
    <p:titleStyle>
      <a:lvl1pPr algn="ctr" defTabSz="914400" rtl="0" eaLnBrk="1" latinLnBrk="0" hangingPunct="1">
        <a:lnSpc>
          <a:spcPct val="90000"/>
        </a:lnSpc>
        <a:spcBef>
          <a:spcPct val="0"/>
        </a:spcBef>
        <a:buNone/>
        <a:defRPr sz="4000" kern="1200" cap="none" spc="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njtransi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d2g63oyneaimm8.cloudfront.net/sites/default/files/2020-03/Rail_System_Map.pdf"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5.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uv6wvHr-HvE"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panynj.gov/path/en/fares.html"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google.com/maps/@40.7169513,-74.0328357,3a,75y,125.79h,92.11t/data=!3m6!1e1!3m4!1sgECXCF37mgPNrEGYiagN0w!2e0!7i16384!8i819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maps/@40.7164261,-74.0341552,3a,75y,193.37h,86.93t/data=!3m6!1e1!3m4!1svqQcpB_TSn1CqV_igvr1DQ!2e0!7i16384!8i8192"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ideo" Target="https://www.youtube.com/embed/v9BT0iDJsB4"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hyperlink" Target="https://d2g63oyneaimm8.cloudfront.net/sites/default/files/pdfs/light-rail/sf_lr_hblr_map.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maps/@40.7105919,-74.0559343,3a,37.5y,168.14h,85.1t/data=!3m6!1e1!3m4!1sXbZk_gGyDI3xjbCc7h58FA!2e0!7i16384!8i8192"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video" Target="https://www.youtube.com/embed/4p1st0ZLjiA" TargetMode="Externa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video" Target="https://www.youtube.com/embed/rUGveu3A3xQ" TargetMode="Externa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hyperlink" Target="https://www.nps.gov/hdp/exhibits/ellis/Ellis_Index.html?html5=prefer"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www.youtube.com/watch?v=uUVpvbrRGYg&amp;t=11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nps.gov/hdp/exhibits/stli/stli_tour.html"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ideo" Target="https://www.youtube.com/embed/uqUJe3HENww" TargetMode="Externa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video" Target="https://www.youtube.com/embed/Q9UJex3z75g" TargetMode="Externa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www.youtube.com/watch?v=F3wjRQDQnzk&amp;feature=emb_err_woyt"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360sitevisit.com/libertyisland/"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njtransit.co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com/maps/@40.7105919,-74.0559343,3a,37.5y,168.14h,85.1t/data=!3m6!1e1!3m4!1sXbZk_gGyDI3xjbCc7h58FA!2e0!7i16384!8i8192"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hyperlink" Target="https://d2g63oyneaimm8.cloudfront.net/sites/default/files/pdfs/light-rail/sf_lr_hblr_map.pdf"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www.google.com/maps/@40.7164261,-74.0341552,3a,75y,193.37h,86.93t/data=!3m6!1e1!3m4!1svqQcpB_TSn1CqV_igvr1DQ!2e0!7i16384!8i8192"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hyperlink" Target="https://www.google.com/maps/@40.7169513,-74.0328357,3a,75y,125.79h,92.11t/data=!3m6!1e1!3m4!1sgECXCF37mgPNrEGYiagN0w!2e0!7i16384!8i819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www.panynj.gov/path/en/fares.html"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video" Target="https://www.youtube.com/embed/rfhrcOEWQgg" TargetMode="Externa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video" Target="https://www.youtube.com/embed/NVrhZ7TlwlU" TargetMode="External"/><Relationship Id="rId4" Type="http://schemas.openxmlformats.org/officeDocument/2006/relationships/image" Target="../media/image2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FAF9A17-8568-AE49-8F08-121D7B4C4797}"/>
              </a:ext>
            </a:extLst>
          </p:cNvPr>
          <p:cNvPicPr>
            <a:picLocks noChangeAspect="1"/>
          </p:cNvPicPr>
          <p:nvPr/>
        </p:nvPicPr>
        <p:blipFill>
          <a:blip r:embed="rId3"/>
          <a:stretch>
            <a:fillRect/>
          </a:stretch>
        </p:blipFill>
        <p:spPr>
          <a:xfrm>
            <a:off x="-540572" y="-1507366"/>
            <a:ext cx="13587958" cy="9058638"/>
          </a:xfrm>
          <a:prstGeom prst="rect">
            <a:avLst/>
          </a:prstGeom>
        </p:spPr>
      </p:pic>
      <p:sp>
        <p:nvSpPr>
          <p:cNvPr id="38" name="Subtitle 37">
            <a:extLst>
              <a:ext uri="{FF2B5EF4-FFF2-40B4-BE49-F238E27FC236}">
                <a16:creationId xmlns:a16="http://schemas.microsoft.com/office/drawing/2014/main" xmlns="" id="{6ED6B106-CA53-428B-8BF0-1BC5768C054E}"/>
              </a:ext>
            </a:extLst>
          </p:cNvPr>
          <p:cNvSpPr>
            <a:spLocks noGrp="1"/>
          </p:cNvSpPr>
          <p:nvPr>
            <p:ph type="subTitle" idx="1"/>
          </p:nvPr>
        </p:nvSpPr>
        <p:spPr>
          <a:xfrm>
            <a:off x="-3571710" y="2295889"/>
            <a:ext cx="3297145" cy="1674519"/>
          </a:xfrm>
          <a:solidFill>
            <a:schemeClr val="bg1"/>
          </a:solidFill>
          <a:ln>
            <a:solidFill>
              <a:schemeClr val="tx1"/>
            </a:solidFill>
          </a:ln>
        </p:spPr>
        <p:txBody>
          <a:bodyPr>
            <a:normAutofit fontScale="70000" lnSpcReduction="20000"/>
          </a:bodyPr>
          <a:lstStyle/>
          <a:p>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Presented by:</a:t>
            </a:r>
          </a:p>
          <a:p>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Jeffrey Dennis</a:t>
            </a:r>
          </a:p>
          <a:p>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NJTIP @ Rutgers</a:t>
            </a:r>
          </a:p>
          <a:p>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Research </a:t>
            </a:r>
            <a:r>
              <a:rPr lang="en-US" sz="2400" b="1" i="1" dirty="0" err="1">
                <a:effectLst>
                  <a:outerShdw blurRad="38100" dist="38100" dir="2700000" algn="tl">
                    <a:srgbClr val="000000">
                      <a:alpha val="43137"/>
                    </a:srgbClr>
                  </a:outerShdw>
                </a:effectLst>
                <a:ea typeface="Tahoma" panose="020B0604030504040204" pitchFamily="34" charset="0"/>
                <a:cs typeface="Tahoma" panose="020B0604030504040204" pitchFamily="34" charset="0"/>
              </a:rPr>
              <a:t>Prog</a:t>
            </a:r>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r>
              <a:rPr lang="en-US" sz="2400" b="1" i="1" dirty="0" err="1">
                <a:effectLst>
                  <a:outerShdw blurRad="38100" dist="38100" dir="2700000" algn="tl">
                    <a:srgbClr val="000000">
                      <a:alpha val="43137"/>
                    </a:srgbClr>
                  </a:outerShdw>
                </a:effectLst>
                <a:ea typeface="Tahoma" panose="020B0604030504040204" pitchFamily="34" charset="0"/>
                <a:cs typeface="Tahoma" panose="020B0604030504040204" pitchFamily="34" charset="0"/>
              </a:rPr>
              <a:t>Coord</a:t>
            </a:r>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t>
            </a:r>
          </a:p>
          <a:p>
            <a:r>
              <a:rPr lang="en-US" sz="2400" b="1" i="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Travel Instructor</a:t>
            </a:r>
          </a:p>
        </p:txBody>
      </p:sp>
      <p:sp>
        <p:nvSpPr>
          <p:cNvPr id="68" name="Rectangle 67">
            <a:extLst>
              <a:ext uri="{FF2B5EF4-FFF2-40B4-BE49-F238E27FC236}">
                <a16:creationId xmlns:a16="http://schemas.microsoft.com/office/drawing/2014/main" xmlns="" id="{7EF755C8-D22F-4585-A846-467B938E12D4}"/>
              </a:ext>
              <a:ext uri="{C183D7F6-B498-43B3-948B-1728B52AA6E4}">
                <adec:decorative xmlns:adec="http://schemas.microsoft.com/office/drawing/2017/decorative" xmlns="" val="1"/>
              </a:ext>
            </a:extLst>
          </p:cNvPr>
          <p:cNvSpPr>
            <a:spLocks noChangeAspect="1"/>
          </p:cNvSpPr>
          <p:nvPr/>
        </p:nvSpPr>
        <p:spPr>
          <a:xfrm>
            <a:off x="12808356" y="0"/>
            <a:ext cx="3708000" cy="3982873"/>
          </a:xfrm>
          <a:prstGeom prst="rect">
            <a:avLst/>
          </a:prstGeom>
          <a:solidFill>
            <a:schemeClr val="bg1"/>
          </a:solid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stretch>
            <a:fillRect/>
          </a:stretch>
        </p:blipFill>
        <p:spPr>
          <a:xfrm>
            <a:off x="13496951" y="895761"/>
            <a:ext cx="3202963" cy="4800910"/>
          </a:xfrm>
          <a:prstGeom prst="rect">
            <a:avLst/>
          </a:prstGeom>
        </p:spPr>
      </p:pic>
      <p:pic>
        <p:nvPicPr>
          <p:cNvPr id="14" name="Picture 13"/>
          <p:cNvPicPr>
            <a:picLocks noChangeAspect="1"/>
          </p:cNvPicPr>
          <p:nvPr/>
        </p:nvPicPr>
        <p:blipFill>
          <a:blip r:embed="rId5">
            <a:clrChange>
              <a:clrFrom>
                <a:srgbClr val="000000">
                  <a:alpha val="0"/>
                </a:srgbClr>
              </a:clrFrom>
              <a:clrTo>
                <a:srgbClr val="000000">
                  <a:alpha val="0"/>
                </a:srgbClr>
              </a:clrTo>
            </a:clrChange>
            <a:duotone>
              <a:schemeClr val="accent6">
                <a:shade val="45000"/>
                <a:satMod val="135000"/>
              </a:schemeClr>
              <a:prstClr val="white"/>
            </a:duotone>
            <a:alphaModFix/>
            <a:extLst>
              <a:ext uri="{BEBA8EAE-BF5A-486C-A8C5-ECC9F3942E4B}">
                <a14:imgProps xmlns:a14="http://schemas.microsoft.com/office/drawing/2010/main">
                  <a14:imgLayer r:embed="rId6">
                    <a14:imgEffect>
                      <a14:sharpenSoften amount="6000"/>
                    </a14:imgEffect>
                    <a14:imgEffect>
                      <a14:brightnessContrast bright="40000" contrast="40000"/>
                    </a14:imgEffect>
                  </a14:imgLayer>
                </a14:imgProps>
              </a:ext>
            </a:extLst>
          </a:blip>
          <a:stretch>
            <a:fillRect/>
          </a:stretch>
        </p:blipFill>
        <p:spPr>
          <a:xfrm>
            <a:off x="54966" y="1207923"/>
            <a:ext cx="2345620" cy="680677"/>
          </a:xfrm>
          <a:prstGeom prst="rect">
            <a:avLst/>
          </a:prstGeom>
          <a:ln>
            <a:solidFill>
              <a:schemeClr val="bg1"/>
            </a:solidFill>
          </a:ln>
        </p:spPr>
      </p:pic>
      <p:grpSp>
        <p:nvGrpSpPr>
          <p:cNvPr id="21" name="Group 20">
            <a:extLst>
              <a:ext uri="{FF2B5EF4-FFF2-40B4-BE49-F238E27FC236}">
                <a16:creationId xmlns:a16="http://schemas.microsoft.com/office/drawing/2014/main" xmlns="" id="{AAAED02E-72AD-4F9E-B211-47F95715E8C3}"/>
              </a:ext>
              <a:ext uri="{C183D7F6-B498-43B3-948B-1728B52AA6E4}">
                <adec:decorative xmlns:adec="http://schemas.microsoft.com/office/drawing/2017/decorative" xmlns="" val="1"/>
              </a:ext>
            </a:extLst>
          </p:cNvPr>
          <p:cNvGrpSpPr>
            <a:grpSpLocks noChangeAspect="1"/>
          </p:cNvGrpSpPr>
          <p:nvPr/>
        </p:nvGrpSpPr>
        <p:grpSpPr bwMode="white">
          <a:xfrm>
            <a:off x="9380771" y="862600"/>
            <a:ext cx="2052000" cy="2052000"/>
            <a:chOff x="7452002" y="2805763"/>
            <a:chExt cx="3388474" cy="3388474"/>
          </a:xfrm>
        </p:grpSpPr>
        <p:cxnSp>
          <p:nvCxnSpPr>
            <p:cNvPr id="22" name="Straight Connector 21">
              <a:extLst>
                <a:ext uri="{FF2B5EF4-FFF2-40B4-BE49-F238E27FC236}">
                  <a16:creationId xmlns:a16="http://schemas.microsoft.com/office/drawing/2014/main" xmlns="" id="{32D599C9-C2A3-48CB-9D9A-7AE27BA0F27A}"/>
                </a:ext>
              </a:extLst>
            </p:cNvPr>
            <p:cNvCxnSpPr>
              <a:cxnSpLocks/>
            </p:cNvCxnSpPr>
            <p:nvPr userDrawn="1"/>
          </p:nvCxnSpPr>
          <p:spPr bwMode="white">
            <a:xfrm rot="2700000" flipH="1">
              <a:off x="7452000" y="4500000"/>
              <a:ext cx="3388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1690C3C-C7B5-4535-A5D6-22DBC5630FA8}"/>
                </a:ext>
              </a:extLst>
            </p:cNvPr>
            <p:cNvCxnSpPr>
              <a:cxnSpLocks/>
            </p:cNvCxnSpPr>
            <p:nvPr userDrawn="1"/>
          </p:nvCxnSpPr>
          <p:spPr bwMode="white">
            <a:xfrm rot="18900000">
              <a:off x="7452002" y="4500000"/>
              <a:ext cx="3388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xmlns="" id="{73785415-E552-4742-B0A5-FC1ECF293E4F}"/>
              </a:ext>
              <a:ext uri="{C183D7F6-B498-43B3-948B-1728B52AA6E4}">
                <adec:decorative xmlns:adec="http://schemas.microsoft.com/office/drawing/2017/decorative" xmlns="" val="1"/>
              </a:ext>
            </a:extLst>
          </p:cNvPr>
          <p:cNvSpPr/>
          <p:nvPr/>
        </p:nvSpPr>
        <p:spPr>
          <a:xfrm>
            <a:off x="2924303" y="563689"/>
            <a:ext cx="5662756" cy="2246014"/>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a:solidFill>
              <a:schemeClr val="bg1"/>
            </a:solidFill>
          </a:ln>
          <a:effectLst/>
          <a:scene3d>
            <a:camera prst="perspectiveFront"/>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7" name="Title 36">
            <a:extLst>
              <a:ext uri="{FF2B5EF4-FFF2-40B4-BE49-F238E27FC236}">
                <a16:creationId xmlns:a16="http://schemas.microsoft.com/office/drawing/2014/main" xmlns="" id="{1C44CABD-3945-420B-A1E8-0D3E5F523E4E}"/>
              </a:ext>
            </a:extLst>
          </p:cNvPr>
          <p:cNvSpPr>
            <a:spLocks noGrp="1"/>
          </p:cNvSpPr>
          <p:nvPr>
            <p:ph type="ctrTitle"/>
          </p:nvPr>
        </p:nvSpPr>
        <p:spPr>
          <a:xfrm>
            <a:off x="2924303" y="1207094"/>
            <a:ext cx="5662756" cy="1088795"/>
          </a:xfrm>
        </p:spPr>
        <p:txBody>
          <a:bodyPr>
            <a:normAutofit fontScale="90000"/>
            <a:scene3d>
              <a:camera prst="perspectiveFront"/>
              <a:lightRig rig="threePt" dir="t"/>
            </a:scene3d>
          </a:bodyPr>
          <a:lstStyle/>
          <a:p>
            <a:r>
              <a:rPr lang="en-US" u="sng" dirty="0">
                <a:latin typeface="Dante" panose="02020502050200020203" pitchFamily="18" charset="0"/>
                <a:cs typeface="Cavolini" panose="020B0604020202020204" pitchFamily="34" charset="0"/>
              </a:rPr>
              <a:t>Designing and Implementing Virtual Group Field Trips During COVID-19</a:t>
            </a:r>
            <a:endParaRPr lang="en-US" dirty="0">
              <a:latin typeface="Dante" panose="02020502050200020203" pitchFamily="18" charset="0"/>
              <a:cs typeface="Cavolini" panose="020B0604020202020204" pitchFamily="34" charset="0"/>
            </a:endParaRPr>
          </a:p>
        </p:txBody>
      </p:sp>
      <p:sp>
        <p:nvSpPr>
          <p:cNvPr id="17" name="Text Placeholder 16">
            <a:extLst>
              <a:ext uri="{FF2B5EF4-FFF2-40B4-BE49-F238E27FC236}">
                <a16:creationId xmlns:a16="http://schemas.microsoft.com/office/drawing/2014/main" xmlns="" id="{3246D675-67E5-4555-A221-CF4852102521}"/>
              </a:ext>
            </a:extLst>
          </p:cNvPr>
          <p:cNvSpPr>
            <a:spLocks noGrp="1"/>
          </p:cNvSpPr>
          <p:nvPr>
            <p:ph type="body" sz="quarter" idx="13"/>
          </p:nvPr>
        </p:nvSpPr>
        <p:spPr>
          <a:xfrm>
            <a:off x="10077307" y="1007837"/>
            <a:ext cx="638175" cy="539750"/>
          </a:xfrm>
        </p:spPr>
        <p:txBody>
          <a:bodyPr/>
          <a:lstStyle/>
          <a:p>
            <a:r>
              <a:rPr lang="en-US" dirty="0"/>
              <a:t>N</a:t>
            </a:r>
          </a:p>
        </p:txBody>
      </p:sp>
      <p:sp>
        <p:nvSpPr>
          <p:cNvPr id="39" name="Text Placeholder 38">
            <a:extLst>
              <a:ext uri="{FF2B5EF4-FFF2-40B4-BE49-F238E27FC236}">
                <a16:creationId xmlns:a16="http://schemas.microsoft.com/office/drawing/2014/main" xmlns="" id="{7DCC9775-E9C4-4A98-919A-D7C474DAAFED}"/>
              </a:ext>
            </a:extLst>
          </p:cNvPr>
          <p:cNvSpPr>
            <a:spLocks noGrp="1"/>
          </p:cNvSpPr>
          <p:nvPr>
            <p:ph type="body" sz="quarter" idx="14"/>
          </p:nvPr>
        </p:nvSpPr>
        <p:spPr>
          <a:xfrm>
            <a:off x="10648056" y="1618725"/>
            <a:ext cx="638175" cy="539750"/>
          </a:xfrm>
        </p:spPr>
        <p:txBody>
          <a:bodyPr/>
          <a:lstStyle/>
          <a:p>
            <a:r>
              <a:rPr lang="en-US" dirty="0"/>
              <a:t>E</a:t>
            </a:r>
          </a:p>
        </p:txBody>
      </p:sp>
      <p:sp>
        <p:nvSpPr>
          <p:cNvPr id="40" name="Text Placeholder 39">
            <a:extLst>
              <a:ext uri="{FF2B5EF4-FFF2-40B4-BE49-F238E27FC236}">
                <a16:creationId xmlns:a16="http://schemas.microsoft.com/office/drawing/2014/main" xmlns="" id="{175DE801-F024-40F4-9D87-C92972A0A26D}"/>
              </a:ext>
            </a:extLst>
          </p:cNvPr>
          <p:cNvSpPr>
            <a:spLocks noGrp="1"/>
          </p:cNvSpPr>
          <p:nvPr>
            <p:ph type="body" sz="quarter" idx="15"/>
          </p:nvPr>
        </p:nvSpPr>
        <p:spPr>
          <a:xfrm>
            <a:off x="10048360" y="1991436"/>
            <a:ext cx="718614" cy="607783"/>
          </a:xfrm>
        </p:spPr>
        <p:txBody>
          <a:bodyPr/>
          <a:lstStyle/>
          <a:p>
            <a:r>
              <a:rPr lang="en-US" dirty="0"/>
              <a:t>S</a:t>
            </a:r>
          </a:p>
        </p:txBody>
      </p:sp>
      <p:sp>
        <p:nvSpPr>
          <p:cNvPr id="41" name="Text Placeholder 40">
            <a:extLst>
              <a:ext uri="{FF2B5EF4-FFF2-40B4-BE49-F238E27FC236}">
                <a16:creationId xmlns:a16="http://schemas.microsoft.com/office/drawing/2014/main" xmlns="" id="{9AA70E4C-E817-4A4E-93CC-9733B4AE5F91}"/>
              </a:ext>
            </a:extLst>
          </p:cNvPr>
          <p:cNvSpPr>
            <a:spLocks noGrp="1"/>
          </p:cNvSpPr>
          <p:nvPr>
            <p:ph type="body" sz="quarter" idx="16"/>
          </p:nvPr>
        </p:nvSpPr>
        <p:spPr>
          <a:xfrm>
            <a:off x="9429425" y="1628720"/>
            <a:ext cx="638175" cy="539750"/>
          </a:xfrm>
        </p:spPr>
        <p:txBody>
          <a:bodyPr/>
          <a:lstStyle/>
          <a:p>
            <a:r>
              <a:rPr lang="en-US" dirty="0"/>
              <a:t>W</a:t>
            </a:r>
          </a:p>
        </p:txBody>
      </p:sp>
    </p:spTree>
    <p:extLst>
      <p:ext uri="{BB962C8B-B14F-4D97-AF65-F5344CB8AC3E}">
        <p14:creationId xmlns:p14="http://schemas.microsoft.com/office/powerpoint/2010/main" val="2060345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C000"/>
                </a:solidFill>
              </a:rPr>
              <a:t>Let’s Plan Our Trip!</a:t>
            </a:r>
          </a:p>
        </p:txBody>
      </p:sp>
      <p:sp>
        <p:nvSpPr>
          <p:cNvPr id="6" name="Text Placeholder 5"/>
          <p:cNvSpPr>
            <a:spLocks noGrp="1"/>
          </p:cNvSpPr>
          <p:nvPr>
            <p:ph type="body" sz="quarter" idx="21"/>
          </p:nvPr>
        </p:nvSpPr>
        <p:spPr/>
        <p:txBody>
          <a:bodyPr/>
          <a:lstStyle/>
          <a:p>
            <a:r>
              <a:rPr lang="en-US" u="sng" dirty="0">
                <a:solidFill>
                  <a:srgbClr val="FFC000"/>
                </a:solidFill>
              </a:rPr>
              <a:t>Using NJ Transit’s Trip Planner</a:t>
            </a:r>
          </a:p>
        </p:txBody>
      </p:sp>
      <p:pic>
        <p:nvPicPr>
          <p:cNvPr id="7" name="Picture 6">
            <a:hlinkClick r:id="rId3"/>
          </p:cNvPr>
          <p:cNvPicPr>
            <a:picLocks noChangeAspect="1"/>
          </p:cNvPicPr>
          <p:nvPr/>
        </p:nvPicPr>
        <p:blipFill>
          <a:blip r:embed="rId4"/>
          <a:stretch>
            <a:fillRect/>
          </a:stretch>
        </p:blipFill>
        <p:spPr>
          <a:xfrm>
            <a:off x="1368408" y="2697484"/>
            <a:ext cx="9495693" cy="3427545"/>
          </a:xfrm>
          <a:prstGeom prst="rect">
            <a:avLst/>
          </a:prstGeom>
        </p:spPr>
      </p:pic>
      <p:pic>
        <p:nvPicPr>
          <p:cNvPr id="5" name="Picture 4"/>
          <p:cNvPicPr>
            <a:picLocks noChangeAspect="1"/>
          </p:cNvPicPr>
          <p:nvPr/>
        </p:nvPicPr>
        <p:blipFill>
          <a:blip r:embed="rId5"/>
          <a:stretch>
            <a:fillRect/>
          </a:stretch>
        </p:blipFill>
        <p:spPr>
          <a:xfrm>
            <a:off x="-63376" y="6267658"/>
            <a:ext cx="1742192" cy="590342"/>
          </a:xfrm>
          <a:prstGeom prst="rect">
            <a:avLst/>
          </a:prstGeom>
        </p:spPr>
      </p:pic>
    </p:spTree>
    <p:extLst>
      <p:ext uri="{BB962C8B-B14F-4D97-AF65-F5344CB8AC3E}">
        <p14:creationId xmlns:p14="http://schemas.microsoft.com/office/powerpoint/2010/main" val="137655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648" y="451822"/>
            <a:ext cx="5750440" cy="1810379"/>
          </a:xfrm>
        </p:spPr>
        <p:txBody>
          <a:bodyPr/>
          <a:lstStyle/>
          <a:p>
            <a:pPr algn="ctr"/>
            <a:r>
              <a:rPr lang="en-US" dirty="0"/>
              <a:t>Virtual Field </a:t>
            </a:r>
            <a:br>
              <a:rPr lang="en-US" dirty="0"/>
            </a:br>
            <a:r>
              <a:rPr lang="en-US" dirty="0"/>
              <a:t>Trip Planning	</a:t>
            </a:r>
          </a:p>
        </p:txBody>
      </p:sp>
      <p:pic>
        <p:nvPicPr>
          <p:cNvPr id="9" name="Picture Placeholder 8">
            <a:hlinkClick r:id="rId3"/>
          </p:cNvPr>
          <p:cNvPicPr>
            <a:picLocks noGrp="1" noChangeAspect="1"/>
          </p:cNvPicPr>
          <p:nvPr>
            <p:ph type="pic" idx="1"/>
          </p:nvPr>
        </p:nvPicPr>
        <p:blipFill>
          <a:blip r:embed="rId4"/>
          <a:srcRect t="7853" b="7853"/>
          <a:stretch>
            <a:fillRect/>
          </a:stretch>
        </p:blipFill>
        <p:spPr>
          <a:xfrm>
            <a:off x="12515615" y="-278571"/>
            <a:ext cx="5700896" cy="6858000"/>
          </a:xfrm>
          <a:prstGeom prst="rect">
            <a:avLst/>
          </a:prstGeom>
        </p:spPr>
      </p:pic>
      <p:sp>
        <p:nvSpPr>
          <p:cNvPr id="8" name="Text Placeholder 7"/>
          <p:cNvSpPr>
            <a:spLocks noGrp="1"/>
          </p:cNvSpPr>
          <p:nvPr>
            <p:ph type="body" sz="half" idx="2"/>
          </p:nvPr>
        </p:nvSpPr>
        <p:spPr>
          <a:xfrm>
            <a:off x="36602" y="2417802"/>
            <a:ext cx="5297398" cy="3710855"/>
          </a:xfrm>
        </p:spPr>
        <p:txBody>
          <a:bodyPr>
            <a:normAutofit/>
          </a:bodyPr>
          <a:lstStyle/>
          <a:p>
            <a:r>
              <a:rPr lang="en-US" sz="3200" b="1" u="sng" dirty="0"/>
              <a:t>Benefits and Outcomes</a:t>
            </a:r>
          </a:p>
        </p:txBody>
      </p:sp>
      <p:pic>
        <p:nvPicPr>
          <p:cNvPr id="10" name="Picture 9"/>
          <p:cNvPicPr>
            <a:picLocks noChangeAspect="1"/>
          </p:cNvPicPr>
          <p:nvPr/>
        </p:nvPicPr>
        <p:blipFill>
          <a:blip r:embed="rId5"/>
          <a:stretch>
            <a:fillRect/>
          </a:stretch>
        </p:blipFill>
        <p:spPr>
          <a:xfrm>
            <a:off x="-13648" y="6284258"/>
            <a:ext cx="1742192" cy="590342"/>
          </a:xfrm>
          <a:prstGeom prst="rect">
            <a:avLst/>
          </a:prstGeom>
        </p:spPr>
      </p:pic>
      <p:pic>
        <p:nvPicPr>
          <p:cNvPr id="5" name="Picture 4">
            <a:extLst>
              <a:ext uri="{FF2B5EF4-FFF2-40B4-BE49-F238E27FC236}">
                <a16:creationId xmlns:a16="http://schemas.microsoft.com/office/drawing/2014/main" xmlns="" id="{769D930E-BD90-CB47-844B-93FF690E47A5}"/>
              </a:ext>
            </a:extLst>
          </p:cNvPr>
          <p:cNvPicPr>
            <a:picLocks noChangeAspect="1"/>
          </p:cNvPicPr>
          <p:nvPr/>
        </p:nvPicPr>
        <p:blipFill>
          <a:blip r:embed="rId6"/>
          <a:stretch>
            <a:fillRect/>
          </a:stretch>
        </p:blipFill>
        <p:spPr>
          <a:xfrm>
            <a:off x="5334000" y="0"/>
            <a:ext cx="6858000" cy="6858000"/>
          </a:xfrm>
          <a:prstGeom prst="rect">
            <a:avLst/>
          </a:prstGeom>
        </p:spPr>
      </p:pic>
    </p:spTree>
    <p:extLst>
      <p:ext uri="{BB962C8B-B14F-4D97-AF65-F5344CB8AC3E}">
        <p14:creationId xmlns:p14="http://schemas.microsoft.com/office/powerpoint/2010/main" val="373241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srcRect l="649" r="649"/>
          <a:stretch>
            <a:fillRect/>
          </a:stretch>
        </p:blipFill>
        <p:spPr>
          <a:xfrm>
            <a:off x="0" y="0"/>
            <a:ext cx="12192000" cy="6003309"/>
          </a:xfrm>
          <a:prstGeom prst="rect">
            <a:avLst/>
          </a:prstGeom>
        </p:spPr>
      </p:pic>
      <p:sp>
        <p:nvSpPr>
          <p:cNvPr id="7" name="Title 6"/>
          <p:cNvSpPr>
            <a:spLocks noGrp="1"/>
          </p:cNvSpPr>
          <p:nvPr>
            <p:ph type="title"/>
          </p:nvPr>
        </p:nvSpPr>
        <p:spPr>
          <a:xfrm>
            <a:off x="5404741" y="200625"/>
            <a:ext cx="6787259" cy="957729"/>
          </a:xfrm>
          <a:solidFill>
            <a:schemeClr val="bg1">
              <a:lumMod val="95000"/>
            </a:schemeClr>
          </a:solidFill>
          <a:ln>
            <a:solidFill>
              <a:schemeClr val="tx1"/>
            </a:solidFill>
          </a:ln>
        </p:spPr>
        <p:txBody>
          <a:bodyPr>
            <a:normAutofit/>
          </a:bodyPr>
          <a:lstStyle/>
          <a:p>
            <a:r>
              <a:rPr lang="en-US" b="1" u="sng" dirty="0"/>
              <a:t>Find our nearby bus stop</a:t>
            </a:r>
          </a:p>
        </p:txBody>
      </p:sp>
      <p:sp>
        <p:nvSpPr>
          <p:cNvPr id="9" name="Text Placeholder 8"/>
          <p:cNvSpPr>
            <a:spLocks noGrp="1"/>
          </p:cNvSpPr>
          <p:nvPr>
            <p:ph type="body" sz="quarter" idx="14"/>
          </p:nvPr>
        </p:nvSpPr>
        <p:spPr>
          <a:xfrm>
            <a:off x="5008044" y="4652181"/>
            <a:ext cx="3617340" cy="1351128"/>
          </a:xfrm>
          <a:solidFill>
            <a:schemeClr val="bg1">
              <a:lumMod val="95000"/>
            </a:schemeClr>
          </a:solidFill>
          <a:ln>
            <a:solidFill>
              <a:schemeClr val="tx1"/>
            </a:solidFill>
          </a:ln>
        </p:spPr>
        <p:txBody>
          <a:bodyPr/>
          <a:lstStyle/>
          <a:p>
            <a:pPr algn="l"/>
            <a:r>
              <a:rPr lang="en-US" b="1" dirty="0">
                <a:solidFill>
                  <a:srgbClr val="FAB900"/>
                </a:solidFill>
              </a:rPr>
              <a:t>What are some steps we should take to be ready for our bus?</a:t>
            </a:r>
          </a:p>
        </p:txBody>
      </p:sp>
      <p:pic>
        <p:nvPicPr>
          <p:cNvPr id="5" name="Picture 4"/>
          <p:cNvPicPr>
            <a:picLocks noChangeAspect="1"/>
          </p:cNvPicPr>
          <p:nvPr/>
        </p:nvPicPr>
        <p:blipFill>
          <a:blip r:embed="rId4"/>
          <a:stretch>
            <a:fillRect/>
          </a:stretch>
        </p:blipFill>
        <p:spPr>
          <a:xfrm>
            <a:off x="-16625" y="6300883"/>
            <a:ext cx="1742192" cy="590342"/>
          </a:xfrm>
          <a:prstGeom prst="rect">
            <a:avLst/>
          </a:prstGeom>
        </p:spPr>
      </p:pic>
    </p:spTree>
    <p:extLst>
      <p:ext uri="{BB962C8B-B14F-4D97-AF65-F5344CB8AC3E}">
        <p14:creationId xmlns:p14="http://schemas.microsoft.com/office/powerpoint/2010/main" val="93957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6496" y="592183"/>
            <a:ext cx="5750440" cy="1810379"/>
          </a:xfrm>
        </p:spPr>
        <p:txBody>
          <a:bodyPr/>
          <a:lstStyle/>
          <a:p>
            <a:pPr algn="ctr"/>
            <a:r>
              <a:rPr lang="en-US" dirty="0"/>
              <a:t>Liberty State Park </a:t>
            </a:r>
            <a:br>
              <a:rPr lang="en-US" dirty="0"/>
            </a:br>
            <a:r>
              <a:rPr lang="en-US" dirty="0"/>
              <a:t>Virtual Tour</a:t>
            </a:r>
          </a:p>
        </p:txBody>
      </p:sp>
      <p:sp>
        <p:nvSpPr>
          <p:cNvPr id="9" name="Text Placeholder 5"/>
          <p:cNvSpPr>
            <a:spLocks noGrp="1"/>
          </p:cNvSpPr>
          <p:nvPr>
            <p:ph type="body" sz="half" idx="2"/>
          </p:nvPr>
        </p:nvSpPr>
        <p:spPr/>
        <p:txBody>
          <a:bodyPr>
            <a:normAutofit/>
          </a:bodyPr>
          <a:lstStyle/>
          <a:p>
            <a:r>
              <a:rPr lang="en-US" sz="3600" b="1" u="sng" dirty="0"/>
              <a:t>#815 NJ Transit bus </a:t>
            </a:r>
          </a:p>
          <a:p>
            <a:pPr marL="0" indent="0">
              <a:buNone/>
            </a:pPr>
            <a:endParaRPr lang="en-US" dirty="0"/>
          </a:p>
        </p:txBody>
      </p:sp>
      <p:pic>
        <p:nvPicPr>
          <p:cNvPr id="11" name="Picture Placeholder 10"/>
          <p:cNvPicPr>
            <a:picLocks noGrp="1" noChangeAspect="1"/>
          </p:cNvPicPr>
          <p:nvPr>
            <p:ph type="pic" idx="1"/>
          </p:nvPr>
        </p:nvPicPr>
        <p:blipFill>
          <a:blip r:embed="rId3"/>
          <a:srcRect l="18828" r="18828"/>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rot="21000430">
            <a:off x="6509910" y="2914889"/>
            <a:ext cx="3605201" cy="461665"/>
          </a:xfrm>
          <a:prstGeom prst="rect">
            <a:avLst/>
          </a:prstGeom>
          <a:solidFill>
            <a:schemeClr val="tx1">
              <a:lumMod val="85000"/>
              <a:lumOff val="15000"/>
            </a:schemeClr>
          </a:solidFill>
        </p:spPr>
        <p:txBody>
          <a:bodyPr vert="horz" wrap="square" rtlCol="0">
            <a:spAutoFit/>
          </a:bodyPr>
          <a:lstStyle/>
          <a:p>
            <a:pPr algn="ctr"/>
            <a:r>
              <a:rPr lang="en-US" sz="2400" b="1" spc="50" dirty="0">
                <a:ln w="9525" cmpd="sng">
                  <a:solidFill>
                    <a:schemeClr val="accent2">
                      <a:lumMod val="60000"/>
                      <a:lumOff val="40000"/>
                    </a:schemeClr>
                  </a:solidFill>
                  <a:prstDash val="solid"/>
                </a:ln>
                <a:solidFill>
                  <a:srgbClr val="70AD47">
                    <a:tint val="1000"/>
                  </a:srgbClr>
                </a:solidFill>
                <a:effectLst>
                  <a:glow rad="38100">
                    <a:schemeClr val="accent1">
                      <a:alpha val="40000"/>
                    </a:schemeClr>
                  </a:glow>
                </a:effectLst>
              </a:rPr>
              <a:t>815 New Brunswick </a:t>
            </a:r>
          </a:p>
        </p:txBody>
      </p:sp>
      <p:pic>
        <p:nvPicPr>
          <p:cNvPr id="6" name="Picture 5"/>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1205532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551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3"/>
          </p:nvPr>
        </p:nvPicPr>
        <p:blipFill>
          <a:blip r:embed="rId3"/>
          <a:srcRect l="7349" r="7349"/>
          <a:stretch>
            <a:fillRect/>
          </a:stretch>
        </p:blipFill>
        <p:spPr>
          <a:xfrm>
            <a:off x="0" y="0"/>
            <a:ext cx="12192000" cy="6045958"/>
          </a:xfrm>
          <a:prstGeom prst="rect">
            <a:avLst/>
          </a:prstGeom>
        </p:spPr>
      </p:pic>
      <p:sp>
        <p:nvSpPr>
          <p:cNvPr id="14" name="Title 13"/>
          <p:cNvSpPr>
            <a:spLocks noGrp="1"/>
          </p:cNvSpPr>
          <p:nvPr>
            <p:ph type="title"/>
          </p:nvPr>
        </p:nvSpPr>
        <p:spPr>
          <a:xfrm>
            <a:off x="512870" y="5241312"/>
            <a:ext cx="4344310" cy="957729"/>
          </a:xfrm>
        </p:spPr>
        <p:txBody>
          <a:bodyPr>
            <a:normAutofit fontScale="90000"/>
          </a:bodyPr>
          <a:lstStyle/>
          <a:p>
            <a:pPr algn="ctr"/>
            <a:r>
              <a:rPr lang="en-US" b="1" dirty="0">
                <a:effectLst>
                  <a:outerShdw blurRad="38100" dist="38100" dir="2700000" algn="tl">
                    <a:srgbClr val="000000">
                      <a:alpha val="43137"/>
                    </a:srgbClr>
                  </a:outerShdw>
                </a:effectLst>
              </a:rPr>
              <a:t>New Brunswick Rail Station </a:t>
            </a:r>
          </a:p>
        </p:txBody>
      </p:sp>
      <p:sp>
        <p:nvSpPr>
          <p:cNvPr id="25" name="Bent Arrow 24"/>
          <p:cNvSpPr/>
          <p:nvPr/>
        </p:nvSpPr>
        <p:spPr>
          <a:xfrm rot="16200000">
            <a:off x="5689092" y="-1298736"/>
            <a:ext cx="813816" cy="10858390"/>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4"/>
          <a:stretch>
            <a:fillRect/>
          </a:stretch>
        </p:blipFill>
        <p:spPr>
          <a:xfrm>
            <a:off x="-16625" y="6300883"/>
            <a:ext cx="1742192" cy="590342"/>
          </a:xfrm>
          <a:prstGeom prst="rect">
            <a:avLst/>
          </a:prstGeom>
        </p:spPr>
      </p:pic>
    </p:spTree>
    <p:extLst>
      <p:ext uri="{BB962C8B-B14F-4D97-AF65-F5344CB8AC3E}">
        <p14:creationId xmlns:p14="http://schemas.microsoft.com/office/powerpoint/2010/main" val="15717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George and Albany St.</a:t>
            </a:r>
          </a:p>
        </p:txBody>
      </p:sp>
      <p:pic>
        <p:nvPicPr>
          <p:cNvPr id="12" name="Content Placeholder 11"/>
          <p:cNvPicPr>
            <a:picLocks noGrp="1" noChangeAspect="1"/>
          </p:cNvPicPr>
          <p:nvPr>
            <p:ph sz="half" idx="2"/>
          </p:nvPr>
        </p:nvPicPr>
        <p:blipFill>
          <a:blip r:embed="rId3"/>
          <a:stretch>
            <a:fillRect/>
          </a:stretch>
        </p:blipFill>
        <p:spPr>
          <a:xfrm>
            <a:off x="1582738" y="3144729"/>
            <a:ext cx="4270375" cy="259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Content Placeholder 12"/>
          <p:cNvPicPr>
            <a:picLocks noGrp="1" noChangeAspect="1"/>
          </p:cNvPicPr>
          <p:nvPr>
            <p:ph sz="quarter" idx="4"/>
          </p:nvPr>
        </p:nvPicPr>
        <p:blipFill>
          <a:blip r:embed="rId4"/>
          <a:stretch>
            <a:fillRect/>
          </a:stretch>
        </p:blipFill>
        <p:spPr>
          <a:xfrm>
            <a:off x="6733911" y="3143250"/>
            <a:ext cx="3462866" cy="2597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p:txBody>
          <a:bodyPr/>
          <a:lstStyle/>
          <a:p>
            <a:pPr algn="ctr"/>
            <a:r>
              <a:rPr lang="en-US" dirty="0"/>
              <a:t>New Brunswick Train Station</a:t>
            </a:r>
          </a:p>
        </p:txBody>
      </p:sp>
      <p:sp>
        <p:nvSpPr>
          <p:cNvPr id="10" name="Text Placeholder 9"/>
          <p:cNvSpPr>
            <a:spLocks noGrp="1"/>
          </p:cNvSpPr>
          <p:nvPr>
            <p:ph type="body" sz="quarter" idx="3"/>
          </p:nvPr>
        </p:nvSpPr>
        <p:spPr/>
        <p:txBody>
          <a:bodyPr/>
          <a:lstStyle/>
          <a:p>
            <a:pPr algn="ctr"/>
            <a:r>
              <a:rPr lang="en-US" dirty="0">
                <a:effectLst>
                  <a:outerShdw blurRad="38100" dist="38100" dir="2700000" algn="tl">
                    <a:srgbClr val="000000">
                      <a:alpha val="43137"/>
                    </a:srgbClr>
                  </a:outerShdw>
                </a:effectLst>
              </a:rPr>
              <a:t>East Bound Side Platform</a:t>
            </a:r>
          </a:p>
        </p:txBody>
      </p:sp>
      <p:pic>
        <p:nvPicPr>
          <p:cNvPr id="7" name="Picture 6"/>
          <p:cNvPicPr>
            <a:picLocks noChangeAspect="1"/>
          </p:cNvPicPr>
          <p:nvPr/>
        </p:nvPicPr>
        <p:blipFill>
          <a:blip r:embed="rId5"/>
          <a:stretch>
            <a:fillRect/>
          </a:stretch>
        </p:blipFill>
        <p:spPr>
          <a:xfrm>
            <a:off x="0" y="6284258"/>
            <a:ext cx="1742192" cy="590342"/>
          </a:xfrm>
          <a:prstGeom prst="rect">
            <a:avLst/>
          </a:prstGeom>
        </p:spPr>
      </p:pic>
    </p:spTree>
    <p:extLst>
      <p:ext uri="{BB962C8B-B14F-4D97-AF65-F5344CB8AC3E}">
        <p14:creationId xmlns:p14="http://schemas.microsoft.com/office/powerpoint/2010/main" val="322049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5550" y="607423"/>
            <a:ext cx="5750440" cy="1810379"/>
          </a:xfrm>
        </p:spPr>
        <p:txBody>
          <a:bodyPr/>
          <a:lstStyle/>
          <a:p>
            <a:pPr algn="ctr"/>
            <a:r>
              <a:rPr lang="en-US" dirty="0"/>
              <a:t>Purchasing NJ Transit</a:t>
            </a:r>
            <a:br>
              <a:rPr lang="en-US" dirty="0"/>
            </a:br>
            <a:r>
              <a:rPr lang="en-US" dirty="0"/>
              <a:t>Train Ticket</a:t>
            </a:r>
          </a:p>
        </p:txBody>
      </p:sp>
      <p:pic>
        <p:nvPicPr>
          <p:cNvPr id="8" name="Picture Placeholder 7"/>
          <p:cNvPicPr>
            <a:picLocks noGrp="1" noChangeAspect="1"/>
          </p:cNvPicPr>
          <p:nvPr>
            <p:ph type="pic" idx="1"/>
          </p:nvPr>
        </p:nvPicPr>
        <p:blipFill>
          <a:blip>
            <a:extLst>
              <a:ext uri="{28A0092B-C50C-407E-A947-70E740481C1C}">
                <a14:useLocalDpi xmlns:a14="http://schemas.microsoft.com/office/drawing/2010/main" val="0"/>
              </a:ext>
            </a:extLst>
          </a:blip>
          <a:srcRect l="22292" r="22292"/>
          <a:stretch>
            <a:fillRect/>
          </a:stretch>
        </p:blipFill>
        <p:spPr/>
      </p:pic>
      <p:sp>
        <p:nvSpPr>
          <p:cNvPr id="7" name="Text Placeholder 6"/>
          <p:cNvSpPr>
            <a:spLocks noGrp="1"/>
          </p:cNvSpPr>
          <p:nvPr>
            <p:ph type="body" sz="half" idx="2"/>
          </p:nvPr>
        </p:nvSpPr>
        <p:spPr/>
        <p:txBody>
          <a:bodyPr>
            <a:normAutofit lnSpcReduction="10000"/>
          </a:bodyPr>
          <a:lstStyle/>
          <a:p>
            <a:r>
              <a:rPr lang="en-US" dirty="0"/>
              <a:t>TVM’s (Ticket Vending Machines) are located inside Newark International Airport station &amp; at the entrance for the AirTrain in the airport</a:t>
            </a:r>
          </a:p>
          <a:p>
            <a:r>
              <a:rPr lang="en-US" dirty="0"/>
              <a:t>TVM’s accept cash, coins, credit &amp; debit cards</a:t>
            </a:r>
          </a:p>
          <a:p>
            <a:r>
              <a:rPr lang="en-US" dirty="0"/>
              <a:t>Touch screen</a:t>
            </a:r>
          </a:p>
          <a:p>
            <a:r>
              <a:rPr lang="en-US" dirty="0"/>
              <a:t>Purchase rail tickets </a:t>
            </a:r>
          </a:p>
        </p:txBody>
      </p:sp>
      <p:pic>
        <p:nvPicPr>
          <p:cNvPr id="6" name="Picture 5"/>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375921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632812" y="205287"/>
            <a:ext cx="5326949" cy="957729"/>
          </a:xfrm>
        </p:spPr>
        <p:txBody>
          <a:bodyPr>
            <a:normAutofit fontScale="90000"/>
          </a:bodyPr>
          <a:lstStyle/>
          <a:p>
            <a:r>
              <a:rPr lang="en-US" b="1" dirty="0">
                <a:effectLst>
                  <a:outerShdw blurRad="38100" dist="38100" dir="2700000" algn="tl">
                    <a:srgbClr val="000000">
                      <a:alpha val="43137"/>
                    </a:srgbClr>
                  </a:outerShdw>
                </a:effectLst>
              </a:rPr>
              <a:t>How to ride  the train</a:t>
            </a:r>
          </a:p>
        </p:txBody>
      </p:sp>
      <p:sp>
        <p:nvSpPr>
          <p:cNvPr id="4" name="Text Placeholder 3"/>
          <p:cNvSpPr>
            <a:spLocks noGrp="1"/>
          </p:cNvSpPr>
          <p:nvPr>
            <p:ph type="body" sz="quarter" idx="14"/>
          </p:nvPr>
        </p:nvSpPr>
        <p:spPr/>
        <p:txBody>
          <a:bodyPr>
            <a:normAutofit fontScale="85000" lnSpcReduction="20000"/>
          </a:bodyPr>
          <a:lstStyle/>
          <a:p>
            <a:pPr marL="457200" indent="-457200" algn="l">
              <a:buFont typeface="+mj-lt"/>
              <a:buAutoNum type="arabicPeriod"/>
            </a:pPr>
            <a:r>
              <a:rPr lang="en-US" b="1" dirty="0">
                <a:solidFill>
                  <a:srgbClr val="FAB900"/>
                </a:solidFill>
              </a:rPr>
              <a:t>Check the schedule</a:t>
            </a:r>
          </a:p>
          <a:p>
            <a:pPr marL="457200" indent="-457200" algn="l">
              <a:buFont typeface="+mj-lt"/>
              <a:buAutoNum type="arabicPeriod"/>
            </a:pPr>
            <a:r>
              <a:rPr lang="en-US" b="1" dirty="0">
                <a:solidFill>
                  <a:srgbClr val="FAB900"/>
                </a:solidFill>
              </a:rPr>
              <a:t>Purchase our ticket</a:t>
            </a:r>
          </a:p>
          <a:p>
            <a:pPr marL="457200" indent="-457200" algn="l">
              <a:buFont typeface="+mj-lt"/>
              <a:buAutoNum type="arabicPeriod"/>
            </a:pPr>
            <a:r>
              <a:rPr lang="en-US" b="1" dirty="0">
                <a:solidFill>
                  <a:srgbClr val="FAB900"/>
                </a:solidFill>
              </a:rPr>
              <a:t>Get a receipt</a:t>
            </a:r>
          </a:p>
          <a:p>
            <a:pPr marL="457200" indent="-457200" algn="l">
              <a:buFont typeface="+mj-lt"/>
              <a:buAutoNum type="arabicPeriod"/>
            </a:pPr>
            <a:r>
              <a:rPr lang="en-US" b="1" dirty="0">
                <a:solidFill>
                  <a:srgbClr val="FAB900"/>
                </a:solidFill>
              </a:rPr>
              <a:t>Take our change</a:t>
            </a:r>
          </a:p>
          <a:p>
            <a:pPr marL="457200" indent="-457200" algn="l">
              <a:buFont typeface="+mj-lt"/>
              <a:buAutoNum type="arabicPeriod"/>
            </a:pPr>
            <a:r>
              <a:rPr lang="en-US" b="1" dirty="0">
                <a:solidFill>
                  <a:srgbClr val="FAB900"/>
                </a:solidFill>
              </a:rPr>
              <a:t>Check the departure screen (if available)</a:t>
            </a:r>
          </a:p>
          <a:p>
            <a:pPr marL="457200" indent="-457200" algn="l">
              <a:buFont typeface="+mj-lt"/>
              <a:buAutoNum type="arabicPeriod"/>
            </a:pPr>
            <a:r>
              <a:rPr lang="en-US" b="1" dirty="0">
                <a:solidFill>
                  <a:srgbClr val="FAB900"/>
                </a:solidFill>
              </a:rPr>
              <a:t>Listen for announcements</a:t>
            </a:r>
          </a:p>
          <a:p>
            <a:pPr marL="457200" indent="-457200" algn="l">
              <a:buFont typeface="+mj-lt"/>
              <a:buAutoNum type="arabicPeriod"/>
            </a:pPr>
            <a:r>
              <a:rPr lang="en-US" b="1" dirty="0">
                <a:solidFill>
                  <a:srgbClr val="FAB900"/>
                </a:solidFill>
              </a:rPr>
              <a:t>Wait for our train</a:t>
            </a:r>
          </a:p>
          <a:p>
            <a:pPr marL="457200" indent="-457200" algn="l">
              <a:buFont typeface="+mj-lt"/>
              <a:buAutoNum type="arabicPeriod"/>
            </a:pPr>
            <a:r>
              <a:rPr lang="en-US" b="1" dirty="0">
                <a:solidFill>
                  <a:srgbClr val="FAB900"/>
                </a:solidFill>
              </a:rPr>
              <a:t>Have our ticket ready</a:t>
            </a:r>
          </a:p>
          <a:p>
            <a:pPr marL="457200" indent="-457200" algn="l">
              <a:buFont typeface="+mj-lt"/>
              <a:buAutoNum type="arabicPeriod"/>
            </a:pPr>
            <a:r>
              <a:rPr lang="en-US" b="1" dirty="0">
                <a:solidFill>
                  <a:srgbClr val="FAB900"/>
                </a:solidFill>
              </a:rPr>
              <a:t>Listen for our stop</a:t>
            </a:r>
          </a:p>
          <a:p>
            <a:pPr marL="457200" indent="-457200" algn="l">
              <a:buFont typeface="+mj-lt"/>
              <a:buAutoNum type="arabicPeriod"/>
            </a:pPr>
            <a:r>
              <a:rPr lang="en-US" b="1" dirty="0">
                <a:solidFill>
                  <a:srgbClr val="FAB900"/>
                </a:solidFill>
              </a:rPr>
              <a:t>Watch our step as we get off</a:t>
            </a:r>
          </a:p>
        </p:txBody>
      </p:sp>
      <p:pic>
        <p:nvPicPr>
          <p:cNvPr id="5" name="uv6wvHr-HvE"/>
          <p:cNvPicPr>
            <a:picLocks noRot="1" noChangeAspect="1"/>
          </p:cNvPicPr>
          <p:nvPr>
            <a:videoFile r:link="rId1"/>
          </p:nvPr>
        </p:nvPicPr>
        <p:blipFill>
          <a:blip/>
          <a:stretch>
            <a:fillRect/>
          </a:stretch>
        </p:blipFill>
        <p:spPr>
          <a:xfrm>
            <a:off x="470091" y="1343510"/>
            <a:ext cx="7060440" cy="3971498"/>
          </a:xfrm>
          <a:prstGeom prst="rect">
            <a:avLst/>
          </a:prstGeom>
        </p:spPr>
      </p:pic>
      <p:pic>
        <p:nvPicPr>
          <p:cNvPr id="6" name="Picture 5"/>
          <p:cNvPicPr>
            <a:picLocks noChangeAspect="1"/>
          </p:cNvPicPr>
          <p:nvPr/>
        </p:nvPicPr>
        <p:blipFill>
          <a:blip r:embed="rId4"/>
          <a:stretch>
            <a:fillRect/>
          </a:stretch>
        </p:blipFill>
        <p:spPr>
          <a:xfrm>
            <a:off x="-16625" y="6300883"/>
            <a:ext cx="1742192" cy="590342"/>
          </a:xfrm>
          <a:prstGeom prst="rect">
            <a:avLst/>
          </a:prstGeom>
        </p:spPr>
      </p:pic>
    </p:spTree>
    <p:extLst>
      <p:ext uri="{BB962C8B-B14F-4D97-AF65-F5344CB8AC3E}">
        <p14:creationId xmlns:p14="http://schemas.microsoft.com/office/powerpoint/2010/main" val="2265384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nvPr>
        </p:nvPicPr>
        <p:blipFill rotWithShape="1">
          <a:blip/>
          <a:srcRect l="1344" t="25573" r="612"/>
          <a:stretch/>
        </p:blipFill>
        <p:spPr>
          <a:xfrm>
            <a:off x="1222989" y="1671640"/>
            <a:ext cx="9235461" cy="3837546"/>
          </a:xfrm>
          <a:prstGeom prst="rect">
            <a:avLst/>
          </a:prstGeom>
        </p:spPr>
      </p:pic>
      <p:pic>
        <p:nvPicPr>
          <p:cNvPr id="2" name="Picture 1"/>
          <p:cNvPicPr>
            <a:picLocks noChangeAspect="1"/>
          </p:cNvPicPr>
          <p:nvPr/>
        </p:nvPicPr>
        <p:blipFill rotWithShape="1">
          <a:blip/>
          <a:srcRect t="42333" r="1406" b="19378"/>
          <a:stretch/>
        </p:blipFill>
        <p:spPr>
          <a:xfrm>
            <a:off x="13762406" y="1971676"/>
            <a:ext cx="7125919" cy="3689829"/>
          </a:xfrm>
          <a:prstGeom prst="rect">
            <a:avLst/>
          </a:prstGeom>
        </p:spPr>
      </p:pic>
      <p:sp>
        <p:nvSpPr>
          <p:cNvPr id="10" name="Title 9"/>
          <p:cNvSpPr>
            <a:spLocks noGrp="1"/>
          </p:cNvSpPr>
          <p:nvPr>
            <p:ph type="title"/>
          </p:nvPr>
        </p:nvSpPr>
        <p:spPr>
          <a:xfrm>
            <a:off x="0" y="0"/>
            <a:ext cx="12192000" cy="1318259"/>
          </a:xfrm>
          <a:solidFill>
            <a:schemeClr val="bg1">
              <a:lumMod val="95000"/>
            </a:schemeClr>
          </a:solidFill>
        </p:spPr>
        <p:txBody>
          <a:bodyPr>
            <a:normAutofit fontScale="90000"/>
          </a:bodyPr>
          <a:lstStyle/>
          <a:p>
            <a:pPr algn="ctr"/>
            <a:r>
              <a:rPr lang="en-US" b="1" dirty="0"/>
              <a:t>Check departure screen for next train heading towards New York Penn Station</a:t>
            </a:r>
          </a:p>
        </p:txBody>
      </p:sp>
      <p:pic>
        <p:nvPicPr>
          <p:cNvPr id="5" name="Picture 4"/>
          <p:cNvPicPr>
            <a:picLocks noChangeAspect="1"/>
          </p:cNvPicPr>
          <p:nvPr/>
        </p:nvPicPr>
        <p:blipFill>
          <a:blip r:embed="rId3"/>
          <a:stretch>
            <a:fillRect/>
          </a:stretch>
        </p:blipFill>
        <p:spPr>
          <a:xfrm>
            <a:off x="-14288" y="6284258"/>
            <a:ext cx="1742192" cy="590342"/>
          </a:xfrm>
          <a:prstGeom prst="rect">
            <a:avLst/>
          </a:prstGeom>
        </p:spPr>
      </p:pic>
    </p:spTree>
    <p:extLst>
      <p:ext uri="{BB962C8B-B14F-4D97-AF65-F5344CB8AC3E}">
        <p14:creationId xmlns:p14="http://schemas.microsoft.com/office/powerpoint/2010/main" val="268211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xmlns="" id="{BCA16F0C-D951-444D-94E5-8F31C02D2892}"/>
              </a:ext>
            </a:extLst>
          </p:cNvPr>
          <p:cNvPicPr>
            <a:picLocks noGrp="1" noChangeAspect="1"/>
          </p:cNvPicPr>
          <p:nvPr>
            <p:ph type="pic" sz="quarter" idx="13"/>
          </p:nvPr>
        </p:nvPicPr>
        <p:blipFill rotWithShape="1">
          <a:blip r:embed="rId3"/>
          <a:srcRect t="7771" b="7771"/>
          <a:stretch/>
        </p:blipFill>
        <p:spPr>
          <a:xfrm>
            <a:off x="-99934" y="-56213"/>
            <a:ext cx="12391868" cy="6970426"/>
          </a:xfrm>
          <a:prstGeom prst="rect">
            <a:avLst/>
          </a:prstGeom>
          <a:ln>
            <a:solidFill>
              <a:schemeClr val="accent2"/>
            </a:solidFill>
          </a:ln>
        </p:spPr>
      </p:pic>
      <p:sp>
        <p:nvSpPr>
          <p:cNvPr id="12" name="Rectangle 11">
            <a:extLst>
              <a:ext uri="{FF2B5EF4-FFF2-40B4-BE49-F238E27FC236}">
                <a16:creationId xmlns:a16="http://schemas.microsoft.com/office/drawing/2014/main" xmlns="" id="{C1381A39-7F04-3740-806C-26143C2FD8C5}"/>
              </a:ext>
            </a:extLst>
          </p:cNvPr>
          <p:cNvSpPr/>
          <p:nvPr/>
        </p:nvSpPr>
        <p:spPr>
          <a:xfrm>
            <a:off x="262702" y="438777"/>
            <a:ext cx="11707318" cy="2124856"/>
          </a:xfrm>
          <a:prstGeom prst="rect">
            <a:avLst/>
          </a:prstGeom>
          <a:gradFill flip="none" rotWithShape="1">
            <a:gsLst>
              <a:gs pos="0">
                <a:schemeClr val="accent1">
                  <a:lumMod val="40000"/>
                  <a:lumOff val="60000"/>
                  <a:tint val="66000"/>
                  <a:satMod val="160000"/>
                  <a:alpha val="0"/>
                </a:schemeClr>
              </a:gs>
              <a:gs pos="95000">
                <a:schemeClr val="accent1">
                  <a:lumMod val="40000"/>
                  <a:lumOff val="60000"/>
                  <a:tint val="44500"/>
                  <a:satMod val="160000"/>
                </a:schemeClr>
              </a:gs>
              <a:gs pos="100000">
                <a:schemeClr val="accent1">
                  <a:lumMod val="40000"/>
                  <a:lumOff val="60000"/>
                  <a:tint val="23500"/>
                  <a:satMod val="160000"/>
                </a:schemeClr>
              </a:gs>
            </a:gsLst>
            <a:path path="circle">
              <a:fillToRect t="100000" r="100000"/>
            </a:path>
            <a:tileRect l="-100000" b="-100000"/>
          </a:gra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xmlns="" id="{5442A73C-8C5E-7245-AB50-9AE15E1299AC}"/>
              </a:ext>
            </a:extLst>
          </p:cNvPr>
          <p:cNvSpPr>
            <a:spLocks noGrp="1"/>
          </p:cNvSpPr>
          <p:nvPr>
            <p:ph type="title"/>
          </p:nvPr>
        </p:nvSpPr>
        <p:spPr>
          <a:xfrm>
            <a:off x="542518" y="877906"/>
            <a:ext cx="11401769" cy="957729"/>
          </a:xfrm>
        </p:spPr>
        <p:txBody>
          <a:bodyPr/>
          <a:lstStyle/>
          <a:p>
            <a:pPr algn="ctr"/>
            <a:r>
              <a:rPr lang="en-US" b="1" u="sng" dirty="0">
                <a:solidFill>
                  <a:schemeClr val="tx1">
                    <a:lumMod val="65000"/>
                    <a:lumOff val="35000"/>
                  </a:schemeClr>
                </a:solidFill>
                <a:latin typeface="Dante" panose="02020502050200020203" pitchFamily="18" charset="0"/>
                <a:cs typeface="Cavolini" panose="020B0604020202020204" pitchFamily="34" charset="0"/>
              </a:rPr>
              <a:t>Designing and Implementing </a:t>
            </a:r>
            <a:br>
              <a:rPr lang="en-US" b="1" u="sng" dirty="0">
                <a:solidFill>
                  <a:schemeClr val="tx1">
                    <a:lumMod val="65000"/>
                    <a:lumOff val="35000"/>
                  </a:schemeClr>
                </a:solidFill>
                <a:latin typeface="Dante" panose="02020502050200020203" pitchFamily="18" charset="0"/>
                <a:cs typeface="Cavolini" panose="020B0604020202020204" pitchFamily="34" charset="0"/>
              </a:rPr>
            </a:br>
            <a:r>
              <a:rPr lang="en-US" b="1" u="sng" dirty="0">
                <a:solidFill>
                  <a:schemeClr val="tx1">
                    <a:lumMod val="65000"/>
                    <a:lumOff val="35000"/>
                  </a:schemeClr>
                </a:solidFill>
                <a:latin typeface="Dante" panose="02020502050200020203" pitchFamily="18" charset="0"/>
                <a:cs typeface="Cavolini" panose="020B0604020202020204" pitchFamily="34" charset="0"/>
              </a:rPr>
              <a:t>Virtual Group Field Trips During COVID-19</a:t>
            </a:r>
            <a:endParaRPr lang="en-US" b="1" dirty="0">
              <a:solidFill>
                <a:schemeClr val="tx1">
                  <a:lumMod val="65000"/>
                  <a:lumOff val="35000"/>
                </a:schemeClr>
              </a:solidFill>
            </a:endParaRPr>
          </a:p>
        </p:txBody>
      </p:sp>
      <p:pic>
        <p:nvPicPr>
          <p:cNvPr id="13" name="Picture 12">
            <a:extLst>
              <a:ext uri="{FF2B5EF4-FFF2-40B4-BE49-F238E27FC236}">
                <a16:creationId xmlns:a16="http://schemas.microsoft.com/office/drawing/2014/main" xmlns="" id="{94ED6934-4ED5-9D42-8C1B-15AE1303F551}"/>
              </a:ext>
            </a:extLst>
          </p:cNvPr>
          <p:cNvPicPr>
            <a:picLocks noChangeAspect="1"/>
          </p:cNvPicPr>
          <p:nvPr/>
        </p:nvPicPr>
        <p:blipFill>
          <a:blip r:embed="rId4">
            <a:clrChange>
              <a:clrFrom>
                <a:srgbClr val="000000">
                  <a:alpha val="0"/>
                </a:srgbClr>
              </a:clrFrom>
              <a:clrTo>
                <a:srgbClr val="000000">
                  <a:alpha val="0"/>
                </a:srgbClr>
              </a:clrTo>
            </a:clrChange>
            <a:duotone>
              <a:schemeClr val="accent6">
                <a:shade val="45000"/>
                <a:satMod val="135000"/>
              </a:schemeClr>
              <a:prstClr val="white"/>
            </a:duotone>
            <a:alphaModFix/>
            <a:extLst>
              <a:ext uri="{BEBA8EAE-BF5A-486C-A8C5-ECC9F3942E4B}">
                <a14:imgProps xmlns:a14="http://schemas.microsoft.com/office/drawing/2010/main">
                  <a14:imgLayer r:embed="rId5">
                    <a14:imgEffect>
                      <a14:sharpenSoften amount="6000"/>
                    </a14:imgEffect>
                    <a14:imgEffect>
                      <a14:brightnessContrast bright="40000" contrast="40000"/>
                    </a14:imgEffect>
                  </a14:imgLayer>
                </a14:imgProps>
              </a:ext>
            </a:extLst>
          </a:blip>
          <a:stretch>
            <a:fillRect/>
          </a:stretch>
        </p:blipFill>
        <p:spPr>
          <a:xfrm>
            <a:off x="4996" y="6132353"/>
            <a:ext cx="2345620" cy="680677"/>
          </a:xfrm>
          <a:prstGeom prst="rect">
            <a:avLst/>
          </a:prstGeom>
          <a:ln>
            <a:solidFill>
              <a:schemeClr val="accent2"/>
            </a:solidFill>
          </a:ln>
        </p:spPr>
      </p:pic>
      <p:sp>
        <p:nvSpPr>
          <p:cNvPr id="14" name="Subtitle 37">
            <a:extLst>
              <a:ext uri="{FF2B5EF4-FFF2-40B4-BE49-F238E27FC236}">
                <a16:creationId xmlns:a16="http://schemas.microsoft.com/office/drawing/2014/main" xmlns="" id="{30372414-73BB-4448-8A58-066CDD2840F8}"/>
              </a:ext>
            </a:extLst>
          </p:cNvPr>
          <p:cNvSpPr txBox="1">
            <a:spLocks/>
          </p:cNvSpPr>
          <p:nvPr/>
        </p:nvSpPr>
        <p:spPr>
          <a:xfrm>
            <a:off x="4467789" y="3672049"/>
            <a:ext cx="3297145" cy="1674519"/>
          </a:xfrm>
          <a:prstGeom prst="rect">
            <a:avLst/>
          </a:prstGeom>
          <a:gradFill flip="none" rotWithShape="1">
            <a:gsLst>
              <a:gs pos="0">
                <a:schemeClr val="accent1">
                  <a:lumMod val="40000"/>
                  <a:lumOff val="60000"/>
                  <a:tint val="66000"/>
                  <a:satMod val="160000"/>
                  <a:alpha val="0"/>
                </a:schemeClr>
              </a:gs>
              <a:gs pos="50000">
                <a:schemeClr val="accent1">
                  <a:lumMod val="40000"/>
                  <a:lumOff val="60000"/>
                  <a:tint val="44500"/>
                  <a:satMod val="160000"/>
                </a:schemeClr>
              </a:gs>
              <a:gs pos="100000">
                <a:schemeClr val="accent1">
                  <a:lumMod val="40000"/>
                  <a:lumOff val="60000"/>
                  <a:tint val="23500"/>
                  <a:satMod val="160000"/>
                </a:schemeClr>
              </a:gs>
            </a:gsLst>
            <a:path path="circle">
              <a:fillToRect t="100000" r="100000"/>
            </a:path>
            <a:tileRect l="-100000" b="-100000"/>
          </a:gradFill>
          <a:ln>
            <a:solidFill>
              <a:schemeClr val="accent2"/>
            </a:solidFill>
          </a:ln>
        </p:spPr>
        <p:txBody>
          <a:bodyPr>
            <a:normAutofit fontScale="70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400" b="1" i="1" dirty="0">
                <a:effectLst>
                  <a:outerShdw blurRad="38100" dist="38100" dir="2700000" algn="tl">
                    <a:srgbClr val="000000">
                      <a:alpha val="43137"/>
                    </a:srgbClr>
                  </a:outerShdw>
                </a:effectLst>
                <a:latin typeface="Dante" panose="02020502050200020203" pitchFamily="18" charset="0"/>
                <a:ea typeface="Tahoma" panose="020B0604030504040204" pitchFamily="34" charset="0"/>
                <a:cs typeface="Tahoma" panose="020B0604030504040204" pitchFamily="34" charset="0"/>
              </a:rPr>
              <a:t>Presented by:</a:t>
            </a:r>
          </a:p>
          <a:p>
            <a:pPr marL="0" indent="0" algn="ctr">
              <a:buNone/>
            </a:pPr>
            <a:r>
              <a:rPr lang="en-US" sz="2400" b="1" i="1" dirty="0">
                <a:effectLst>
                  <a:outerShdw blurRad="38100" dist="38100" dir="2700000" algn="tl">
                    <a:srgbClr val="000000">
                      <a:alpha val="43137"/>
                    </a:srgbClr>
                  </a:outerShdw>
                </a:effectLst>
                <a:latin typeface="Dante" panose="02020502050200020203" pitchFamily="18" charset="0"/>
                <a:ea typeface="Tahoma" panose="020B0604030504040204" pitchFamily="34" charset="0"/>
                <a:cs typeface="Tahoma" panose="020B0604030504040204" pitchFamily="34" charset="0"/>
              </a:rPr>
              <a:t>Jeffrey Dennis</a:t>
            </a:r>
          </a:p>
          <a:p>
            <a:pPr marL="0" indent="0" algn="ctr">
              <a:buNone/>
            </a:pPr>
            <a:r>
              <a:rPr lang="en-US" sz="2400" b="1" i="1" dirty="0">
                <a:effectLst>
                  <a:outerShdw blurRad="38100" dist="38100" dir="2700000" algn="tl">
                    <a:srgbClr val="000000">
                      <a:alpha val="43137"/>
                    </a:srgbClr>
                  </a:outerShdw>
                </a:effectLst>
                <a:latin typeface="Dante" panose="02020502050200020203" pitchFamily="18" charset="0"/>
                <a:ea typeface="Tahoma" panose="020B0604030504040204" pitchFamily="34" charset="0"/>
                <a:cs typeface="Tahoma" panose="020B0604030504040204" pitchFamily="34" charset="0"/>
              </a:rPr>
              <a:t>NJTIP @ Rutgers</a:t>
            </a:r>
          </a:p>
          <a:p>
            <a:pPr marL="0" indent="0" algn="ctr">
              <a:buNone/>
            </a:pPr>
            <a:r>
              <a:rPr lang="en-US" sz="2400" b="1" i="1" dirty="0">
                <a:effectLst>
                  <a:outerShdw blurRad="38100" dist="38100" dir="2700000" algn="tl">
                    <a:srgbClr val="000000">
                      <a:alpha val="43137"/>
                    </a:srgbClr>
                  </a:outerShdw>
                </a:effectLst>
                <a:latin typeface="Dante" panose="02020502050200020203" pitchFamily="18" charset="0"/>
                <a:ea typeface="Tahoma" panose="020B0604030504040204" pitchFamily="34" charset="0"/>
                <a:cs typeface="Tahoma" panose="020B0604030504040204" pitchFamily="34" charset="0"/>
              </a:rPr>
              <a:t>Research Prog. Coord.</a:t>
            </a:r>
          </a:p>
          <a:p>
            <a:pPr marL="0" indent="0" algn="ctr">
              <a:buNone/>
            </a:pPr>
            <a:r>
              <a:rPr lang="en-US" sz="2400" b="1" i="1" dirty="0">
                <a:effectLst>
                  <a:outerShdw blurRad="38100" dist="38100" dir="2700000" algn="tl">
                    <a:srgbClr val="000000">
                      <a:alpha val="43137"/>
                    </a:srgbClr>
                  </a:outerShdw>
                </a:effectLst>
                <a:latin typeface="Dante" panose="02020502050200020203" pitchFamily="18" charset="0"/>
                <a:ea typeface="Tahoma" panose="020B0604030504040204" pitchFamily="34" charset="0"/>
                <a:cs typeface="Tahoma" panose="020B0604030504040204" pitchFamily="34" charset="0"/>
              </a:rPr>
              <a:t>Travel Instructor</a:t>
            </a:r>
          </a:p>
        </p:txBody>
      </p:sp>
    </p:spTree>
    <p:extLst>
      <p:ext uri="{BB962C8B-B14F-4D97-AF65-F5344CB8AC3E}">
        <p14:creationId xmlns:p14="http://schemas.microsoft.com/office/powerpoint/2010/main" val="2228850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4748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014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7440" y="592183"/>
            <a:ext cx="5750440" cy="1810379"/>
          </a:xfrm>
        </p:spPr>
        <p:txBody>
          <a:bodyPr/>
          <a:lstStyle/>
          <a:p>
            <a:pPr algn="ctr"/>
            <a:r>
              <a:rPr lang="en-US" dirty="0"/>
              <a:t>Liberty State Park </a:t>
            </a:r>
            <a:br>
              <a:rPr lang="en-US" dirty="0"/>
            </a:br>
            <a:r>
              <a:rPr lang="en-US" dirty="0"/>
              <a:t>Virtual Tour</a:t>
            </a:r>
          </a:p>
        </p:txBody>
      </p:sp>
      <p:sp>
        <p:nvSpPr>
          <p:cNvPr id="6" name="Text Placeholder 5"/>
          <p:cNvSpPr>
            <a:spLocks noGrp="1"/>
          </p:cNvSpPr>
          <p:nvPr>
            <p:ph type="body" sz="half" idx="2"/>
          </p:nvPr>
        </p:nvSpPr>
        <p:spPr>
          <a:xfrm>
            <a:off x="477672" y="2417802"/>
            <a:ext cx="5451797" cy="3710855"/>
          </a:xfrm>
        </p:spPr>
        <p:txBody>
          <a:bodyPr>
            <a:normAutofit/>
          </a:bodyPr>
          <a:lstStyle/>
          <a:p>
            <a:pPr algn="ctr"/>
            <a:r>
              <a:rPr lang="en-US" sz="3600" b="1" u="sng" dirty="0"/>
              <a:t>Newark Penn Station</a:t>
            </a:r>
          </a:p>
          <a:p>
            <a:endParaRPr lang="en-US" dirty="0"/>
          </a:p>
        </p:txBody>
      </p:sp>
      <p:pic>
        <p:nvPicPr>
          <p:cNvPr id="7" name="Picture 6"/>
          <p:cNvPicPr>
            <a:picLocks noChangeAspect="1"/>
          </p:cNvPicPr>
          <p:nvPr/>
        </p:nvPicPr>
        <p:blipFill>
          <a:blip r:embed="rId3"/>
          <a:stretch>
            <a:fillRect/>
          </a:stretch>
        </p:blipFill>
        <p:spPr>
          <a:xfrm>
            <a:off x="0" y="6284258"/>
            <a:ext cx="1742192" cy="590342"/>
          </a:xfrm>
          <a:prstGeom prst="rect">
            <a:avLst/>
          </a:prstGeom>
        </p:spPr>
      </p:pic>
      <p:pic>
        <p:nvPicPr>
          <p:cNvPr id="8" name="Picture Placeholder 7"/>
          <p:cNvPicPr>
            <a:picLocks noGrp="1" noChangeAspect="1"/>
          </p:cNvPicPr>
          <p:nvPr>
            <p:ph type="pic" idx="1"/>
          </p:nvPr>
        </p:nvPicPr>
        <p:blipFill>
          <a:blip/>
          <a:srcRect l="22244" r="22244"/>
          <a:stretch>
            <a:fillRect/>
          </a:stretch>
        </p:blipFill>
        <p:spPr>
          <a:prstGeom prst="rect">
            <a:avLst/>
          </a:prstGeom>
        </p:spPr>
      </p:pic>
    </p:spTree>
    <p:extLst>
      <p:ext uri="{BB962C8B-B14F-4D97-AF65-F5344CB8AC3E}">
        <p14:creationId xmlns:p14="http://schemas.microsoft.com/office/powerpoint/2010/main" val="1167155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40" y="592183"/>
            <a:ext cx="5750440" cy="1810379"/>
          </a:xfrm>
        </p:spPr>
        <p:txBody>
          <a:bodyPr/>
          <a:lstStyle/>
          <a:p>
            <a:pPr algn="ctr"/>
            <a:r>
              <a:rPr lang="en-US" dirty="0"/>
              <a:t>Liberty State Park </a:t>
            </a:r>
            <a:br>
              <a:rPr lang="en-US" dirty="0"/>
            </a:br>
            <a:r>
              <a:rPr lang="en-US" dirty="0"/>
              <a:t>Virtual Tour	</a:t>
            </a:r>
          </a:p>
        </p:txBody>
      </p:sp>
      <p:pic>
        <p:nvPicPr>
          <p:cNvPr id="5" name="Picture Placeholder 4"/>
          <p:cNvPicPr>
            <a:picLocks noGrp="1" noChangeAspect="1"/>
          </p:cNvPicPr>
          <p:nvPr>
            <p:ph type="pic" idx="1"/>
          </p:nvPr>
        </p:nvPicPr>
        <p:blipFill>
          <a:blip/>
          <a:srcRect l="12708" r="12708"/>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3200" b="1" u="sng" dirty="0"/>
              <a:t>PATH Train Entrance</a:t>
            </a:r>
          </a:p>
        </p:txBody>
      </p:sp>
      <p:pic>
        <p:nvPicPr>
          <p:cNvPr id="6" name="Picture 5"/>
          <p:cNvPicPr>
            <a:picLocks noChangeAspect="1"/>
          </p:cNvPicPr>
          <p:nvPr/>
        </p:nvPicPr>
        <p:blipFill>
          <a:blip r:embed="rId3"/>
          <a:stretch>
            <a:fillRect/>
          </a:stretch>
        </p:blipFill>
        <p:spPr>
          <a:xfrm>
            <a:off x="0" y="6284258"/>
            <a:ext cx="1742192" cy="590342"/>
          </a:xfrm>
          <a:prstGeom prst="rect">
            <a:avLst/>
          </a:prstGeom>
        </p:spPr>
      </p:pic>
    </p:spTree>
    <p:extLst>
      <p:ext uri="{BB962C8B-B14F-4D97-AF65-F5344CB8AC3E}">
        <p14:creationId xmlns:p14="http://schemas.microsoft.com/office/powerpoint/2010/main" val="394074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8" y="592183"/>
            <a:ext cx="5750440" cy="1810379"/>
          </a:xfrm>
        </p:spPr>
        <p:txBody>
          <a:bodyPr/>
          <a:lstStyle/>
          <a:p>
            <a:pPr algn="ctr"/>
            <a:r>
              <a:rPr lang="en-US" dirty="0"/>
              <a:t>PATH Ticket Vending Machine</a:t>
            </a:r>
          </a:p>
        </p:txBody>
      </p:sp>
      <p:pic>
        <p:nvPicPr>
          <p:cNvPr id="5" name="Picture Placeholder 4"/>
          <p:cNvPicPr>
            <a:picLocks noGrp="1" noChangeAspect="1"/>
          </p:cNvPicPr>
          <p:nvPr>
            <p:ph type="pic" idx="1"/>
          </p:nvPr>
        </p:nvPicPr>
        <p:blipFill>
          <a:blip/>
          <a:srcRect t="6013" b="6013"/>
          <a:stretch>
            <a:fillRect/>
          </a:stretch>
        </p:blipFill>
        <p:spPr>
          <a:prstGeom prst="rect">
            <a:avLst/>
          </a:prstGeom>
        </p:spPr>
      </p:pic>
      <p:sp>
        <p:nvSpPr>
          <p:cNvPr id="4" name="Text Placeholder 3"/>
          <p:cNvSpPr>
            <a:spLocks noGrp="1"/>
          </p:cNvSpPr>
          <p:nvPr>
            <p:ph type="body" sz="half" idx="2"/>
          </p:nvPr>
        </p:nvSpPr>
        <p:spPr>
          <a:xfrm>
            <a:off x="0" y="2417802"/>
            <a:ext cx="6511528" cy="3710855"/>
          </a:xfrm>
        </p:spPr>
        <p:txBody>
          <a:bodyPr>
            <a:normAutofit/>
          </a:bodyPr>
          <a:lstStyle/>
          <a:p>
            <a:r>
              <a:rPr lang="en-US" sz="3200" b="1" u="sng" dirty="0"/>
              <a:t>Purchasing your </a:t>
            </a:r>
          </a:p>
          <a:p>
            <a:pPr marL="0" indent="0">
              <a:buNone/>
            </a:pPr>
            <a:r>
              <a:rPr lang="en-US" sz="3200" b="1" dirty="0"/>
              <a:t>      </a:t>
            </a:r>
            <a:r>
              <a:rPr lang="en-US" sz="3200" b="1" u="sng" dirty="0"/>
              <a:t>PATH ticket</a:t>
            </a:r>
          </a:p>
        </p:txBody>
      </p:sp>
      <p:pic>
        <p:nvPicPr>
          <p:cNvPr id="6" name="Picture 5"/>
          <p:cNvPicPr>
            <a:picLocks noChangeAspect="1"/>
          </p:cNvPicPr>
          <p:nvPr/>
        </p:nvPicPr>
        <p:blipFill>
          <a:blip r:embed="rId3"/>
          <a:stretch>
            <a:fillRect/>
          </a:stretch>
        </p:blipFill>
        <p:spPr>
          <a:xfrm>
            <a:off x="0" y="6284258"/>
            <a:ext cx="1742192" cy="590342"/>
          </a:xfrm>
          <a:prstGeom prst="rect">
            <a:avLst/>
          </a:prstGeom>
        </p:spPr>
      </p:pic>
    </p:spTree>
    <p:extLst>
      <p:ext uri="{BB962C8B-B14F-4D97-AF65-F5344CB8AC3E}">
        <p14:creationId xmlns:p14="http://schemas.microsoft.com/office/powerpoint/2010/main" val="17176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a:extLst>
              <a:ext uri="{28A0092B-C50C-407E-A947-70E740481C1C}">
                <a14:useLocalDpi xmlns:a14="http://schemas.microsoft.com/office/drawing/2010/main" val="0"/>
              </a:ext>
            </a:extLst>
          </a:blip>
          <a:srcRect t="12500" b="12500"/>
          <a:stretch>
            <a:fillRect/>
          </a:stretch>
        </p:blipFill>
        <p:spPr>
          <a:xfrm>
            <a:off x="1931158" y="1245731"/>
            <a:ext cx="8193206" cy="4608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2258818" y="166878"/>
            <a:ext cx="7537886" cy="957729"/>
          </a:xfrm>
          <a:noFill/>
          <a:ln>
            <a:solidFill>
              <a:srgbClr val="FAB900"/>
            </a:solidFill>
          </a:ln>
        </p:spPr>
        <p:txBody>
          <a:bodyPr>
            <a:normAutofit fontScale="90000"/>
          </a:bodyPr>
          <a:lstStyle/>
          <a:p>
            <a:pPr algn="ctr"/>
            <a:r>
              <a:rPr lang="en-US" b="1" u="sng" dirty="0"/>
              <a:t>Entrance gates for PATH Train</a:t>
            </a:r>
          </a:p>
        </p:txBody>
      </p:sp>
      <p:pic>
        <p:nvPicPr>
          <p:cNvPr id="6" name="Picture 5"/>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161512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7440" y="592183"/>
            <a:ext cx="5750440" cy="1810379"/>
          </a:xfrm>
        </p:spPr>
        <p:txBody>
          <a:bodyPr>
            <a:normAutofit/>
          </a:bodyPr>
          <a:lstStyle/>
          <a:p>
            <a:pPr algn="ctr"/>
            <a:r>
              <a:rPr lang="en-US" b="1" u="sng" dirty="0"/>
              <a:t>PATH Fare System</a:t>
            </a:r>
          </a:p>
        </p:txBody>
      </p:sp>
      <p:pic>
        <p:nvPicPr>
          <p:cNvPr id="7" name="Picture Placeholder 6">
            <a:hlinkClick r:id="rId3"/>
          </p:cNvPr>
          <p:cNvPicPr>
            <a:picLocks noGrp="1" noChangeAspect="1"/>
          </p:cNvPicPr>
          <p:nvPr>
            <p:ph type="pic" idx="1"/>
          </p:nvPr>
        </p:nvPicPr>
        <p:blipFill>
          <a:blip/>
          <a:srcRect l="16230" r="16230"/>
          <a:stretch>
            <a:fillRect/>
          </a:stretch>
        </p:blipFill>
        <p:spPr>
          <a:prstGeom prst="rect">
            <a:avLst/>
          </a:prstGeom>
        </p:spPr>
      </p:pic>
      <p:sp>
        <p:nvSpPr>
          <p:cNvPr id="6" name="Text Placeholder 5"/>
          <p:cNvSpPr>
            <a:spLocks noGrp="1"/>
          </p:cNvSpPr>
          <p:nvPr>
            <p:ph type="body" sz="half" idx="2"/>
          </p:nvPr>
        </p:nvSpPr>
        <p:spPr/>
        <p:txBody>
          <a:bodyPr>
            <a:normAutofit/>
          </a:bodyPr>
          <a:lstStyle/>
          <a:p>
            <a:r>
              <a:rPr lang="en-US" sz="3200" b="1" u="sng" dirty="0"/>
              <a:t>Using a MetroCard </a:t>
            </a:r>
          </a:p>
        </p:txBody>
      </p:sp>
      <p:pic>
        <p:nvPicPr>
          <p:cNvPr id="4" name="Picture 3"/>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2023618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497" y="592183"/>
            <a:ext cx="5750440" cy="1810379"/>
          </a:xfrm>
        </p:spPr>
        <p:txBody>
          <a:bodyPr/>
          <a:lstStyle/>
          <a:p>
            <a:pPr algn="ctr"/>
            <a:r>
              <a:rPr lang="en-US" dirty="0"/>
              <a:t>Liberty State Park</a:t>
            </a:r>
            <a:br>
              <a:rPr lang="en-US" dirty="0"/>
            </a:br>
            <a:r>
              <a:rPr lang="en-US" dirty="0"/>
              <a:t> Virtual Tour </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7421" y="2417802"/>
            <a:ext cx="5752048" cy="3710855"/>
          </a:xfrm>
        </p:spPr>
        <p:txBody>
          <a:bodyPr>
            <a:normAutofit/>
          </a:bodyPr>
          <a:lstStyle/>
          <a:p>
            <a:pPr algn="ctr"/>
            <a:r>
              <a:rPr lang="en-US" sz="3200" b="1" u="sng" dirty="0"/>
              <a:t>PATH Train towards  World Trade Center</a:t>
            </a:r>
          </a:p>
        </p:txBody>
      </p:sp>
      <p:pic>
        <p:nvPicPr>
          <p:cNvPr id="6" name="Picture 5"/>
          <p:cNvPicPr>
            <a:picLocks noChangeAspect="1"/>
          </p:cNvPicPr>
          <p:nvPr/>
        </p:nvPicPr>
        <p:blipFill>
          <a:blip/>
          <a:stretch>
            <a:fillRect/>
          </a:stretch>
        </p:blipFill>
        <p:spPr>
          <a:xfrm>
            <a:off x="6497200" y="0"/>
            <a:ext cx="9143136" cy="6858000"/>
          </a:xfrm>
          <a:prstGeom prst="rect">
            <a:avLst/>
          </a:prstGeom>
        </p:spPr>
      </p:pic>
      <p:pic>
        <p:nvPicPr>
          <p:cNvPr id="7" name="Picture 6"/>
          <p:cNvPicPr>
            <a:picLocks noChangeAspect="1"/>
          </p:cNvPicPr>
          <p:nvPr/>
        </p:nvPicPr>
        <p:blipFill>
          <a:blip r:embed="rId3"/>
          <a:stretch>
            <a:fillRect/>
          </a:stretch>
        </p:blipFill>
        <p:spPr>
          <a:xfrm>
            <a:off x="0" y="6284258"/>
            <a:ext cx="1742192" cy="590342"/>
          </a:xfrm>
          <a:prstGeom prst="rect">
            <a:avLst/>
          </a:prstGeom>
        </p:spPr>
      </p:pic>
    </p:spTree>
    <p:extLst>
      <p:ext uri="{BB962C8B-B14F-4D97-AF65-F5344CB8AC3E}">
        <p14:creationId xmlns:p14="http://schemas.microsoft.com/office/powerpoint/2010/main" val="331863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a:srcRect l="5556" r="5556"/>
          <a:stretch>
            <a:fillRect/>
          </a:stretch>
        </p:blipFill>
        <p:spPr>
          <a:prstGeom prst="rect">
            <a:avLst/>
          </a:prstGeom>
        </p:spPr>
      </p:pic>
      <p:sp>
        <p:nvSpPr>
          <p:cNvPr id="5" name="Title 4"/>
          <p:cNvSpPr>
            <a:spLocks noGrp="1"/>
          </p:cNvSpPr>
          <p:nvPr>
            <p:ph type="title"/>
          </p:nvPr>
        </p:nvSpPr>
        <p:spPr>
          <a:xfrm>
            <a:off x="5419572" y="4108548"/>
            <a:ext cx="5516834" cy="957729"/>
          </a:xfrm>
          <a:solidFill>
            <a:schemeClr val="bg2">
              <a:lumMod val="75000"/>
            </a:schemeClr>
          </a:solidFill>
          <a:ln>
            <a:solidFill>
              <a:schemeClr val="accent2"/>
            </a:solidFill>
          </a:ln>
        </p:spPr>
        <p:txBody>
          <a:bodyPr>
            <a:normAutofit fontScale="90000"/>
          </a:bodyPr>
          <a:lstStyle/>
          <a:p>
            <a:pPr algn="l"/>
            <a:r>
              <a:rPr lang="en-US" dirty="0"/>
              <a:t>PATH Train towards WTC</a:t>
            </a:r>
          </a:p>
        </p:txBody>
      </p:sp>
      <p:pic>
        <p:nvPicPr>
          <p:cNvPr id="9" name="Picture 8"/>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3197118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3250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4375F-4933-7F4C-9C73-6E5C3E6560D4}"/>
              </a:ext>
            </a:extLst>
          </p:cNvPr>
          <p:cNvSpPr>
            <a:spLocks noGrp="1"/>
          </p:cNvSpPr>
          <p:nvPr>
            <p:ph type="title"/>
          </p:nvPr>
        </p:nvSpPr>
        <p:spPr>
          <a:xfrm>
            <a:off x="462895" y="376053"/>
            <a:ext cx="5750440" cy="1810379"/>
          </a:xfrm>
        </p:spPr>
        <p:txBody>
          <a:bodyPr/>
          <a:lstStyle/>
          <a:p>
            <a:pPr algn="ctr"/>
            <a:r>
              <a:rPr lang="en-US" dirty="0"/>
              <a:t>Pre Covid-19 Travel Training</a:t>
            </a:r>
          </a:p>
        </p:txBody>
      </p:sp>
      <p:sp>
        <p:nvSpPr>
          <p:cNvPr id="4" name="Text Placeholder 3">
            <a:extLst>
              <a:ext uri="{FF2B5EF4-FFF2-40B4-BE49-F238E27FC236}">
                <a16:creationId xmlns:a16="http://schemas.microsoft.com/office/drawing/2014/main" xmlns="" id="{ECE78517-96A7-2C44-ADE5-0250667CB132}"/>
              </a:ext>
            </a:extLst>
          </p:cNvPr>
          <p:cNvSpPr>
            <a:spLocks noGrp="1"/>
          </p:cNvSpPr>
          <p:nvPr>
            <p:ph type="body" sz="half" idx="2"/>
          </p:nvPr>
        </p:nvSpPr>
        <p:spPr/>
        <p:txBody>
          <a:bodyPr/>
          <a:lstStyle/>
          <a:p>
            <a:r>
              <a:rPr lang="en-US" dirty="0"/>
              <a:t>Classroom Instruction</a:t>
            </a:r>
          </a:p>
          <a:p>
            <a:r>
              <a:rPr lang="en-US" dirty="0"/>
              <a:t>Real-time route checks</a:t>
            </a:r>
          </a:p>
          <a:p>
            <a:r>
              <a:rPr lang="en-US" dirty="0"/>
              <a:t>In-Person training</a:t>
            </a:r>
          </a:p>
          <a:p>
            <a:r>
              <a:rPr lang="en-US" dirty="0"/>
              <a:t>Bus demonstrations</a:t>
            </a:r>
          </a:p>
          <a:p>
            <a:r>
              <a:rPr lang="en-US" dirty="0"/>
              <a:t>Limited virtual training</a:t>
            </a:r>
          </a:p>
          <a:p>
            <a:endParaRPr lang="en-US" dirty="0"/>
          </a:p>
        </p:txBody>
      </p:sp>
      <p:pic>
        <p:nvPicPr>
          <p:cNvPr id="10" name="Picture Placeholder 9" descr="A group of people sitting at a train station&#10;&#10;Description automatically generated">
            <a:extLst>
              <a:ext uri="{FF2B5EF4-FFF2-40B4-BE49-F238E27FC236}">
                <a16:creationId xmlns:a16="http://schemas.microsoft.com/office/drawing/2014/main" xmlns="" id="{E24F7CF2-1F32-D549-B05F-C7688A3EEF3C}"/>
              </a:ext>
            </a:extLst>
          </p:cNvPr>
          <p:cNvPicPr>
            <a:picLocks noGrp="1" noChangeAspect="1"/>
          </p:cNvPicPr>
          <p:nvPr>
            <p:ph type="pic" idx="1"/>
          </p:nvPr>
        </p:nvPicPr>
        <p:blipFill>
          <a:blip r:embed="rId3"/>
          <a:srcRect l="22523" r="22523"/>
          <a:stretch>
            <a:fillRect/>
          </a:stretch>
        </p:blipFill>
        <p:spPr/>
      </p:pic>
      <p:pic>
        <p:nvPicPr>
          <p:cNvPr id="12" name="Picture 11" descr="A group of people standing around a bus&#10;&#10;Description automatically generated">
            <a:extLst>
              <a:ext uri="{FF2B5EF4-FFF2-40B4-BE49-F238E27FC236}">
                <a16:creationId xmlns:a16="http://schemas.microsoft.com/office/drawing/2014/main" xmlns="" id="{DA22BDE7-7590-5944-A086-E9962B664726}"/>
              </a:ext>
            </a:extLst>
          </p:cNvPr>
          <p:cNvPicPr>
            <a:picLocks noChangeAspect="1"/>
          </p:cNvPicPr>
          <p:nvPr/>
        </p:nvPicPr>
        <p:blipFill rotWithShape="1">
          <a:blip r:embed="rId4"/>
          <a:srcRect l="21117" t="377" r="23076" b="3638"/>
          <a:stretch/>
        </p:blipFill>
        <p:spPr>
          <a:xfrm>
            <a:off x="6502742" y="0"/>
            <a:ext cx="6031365" cy="6858000"/>
          </a:xfrm>
          <a:prstGeom prst="rect">
            <a:avLst/>
          </a:prstGeom>
        </p:spPr>
      </p:pic>
      <p:pic>
        <p:nvPicPr>
          <p:cNvPr id="14" name="Picture 13" descr="A person standing in front of a computer&#10;&#10;Description automatically generated">
            <a:extLst>
              <a:ext uri="{FF2B5EF4-FFF2-40B4-BE49-F238E27FC236}">
                <a16:creationId xmlns:a16="http://schemas.microsoft.com/office/drawing/2014/main" xmlns="" id="{C5159DE5-B811-1A43-B85C-9F46035CD48E}"/>
              </a:ext>
            </a:extLst>
          </p:cNvPr>
          <p:cNvPicPr>
            <a:picLocks noChangeAspect="1"/>
          </p:cNvPicPr>
          <p:nvPr/>
        </p:nvPicPr>
        <p:blipFill rotWithShape="1">
          <a:blip r:embed="rId5"/>
          <a:srcRect l="12808" t="426" r="4163"/>
          <a:stretch/>
        </p:blipFill>
        <p:spPr>
          <a:xfrm>
            <a:off x="5706411" y="1563875"/>
            <a:ext cx="6238819" cy="4106486"/>
          </a:xfrm>
          <a:prstGeom prst="rect">
            <a:avLst/>
          </a:prstGeom>
        </p:spPr>
      </p:pic>
      <p:pic>
        <p:nvPicPr>
          <p:cNvPr id="16" name="Picture 15" descr="A picture containing person, indoor, table, boy&#10;&#10;Description automatically generated">
            <a:extLst>
              <a:ext uri="{FF2B5EF4-FFF2-40B4-BE49-F238E27FC236}">
                <a16:creationId xmlns:a16="http://schemas.microsoft.com/office/drawing/2014/main" xmlns="" id="{A373FAFD-4A08-8942-8D51-16F7A233C54E}"/>
              </a:ext>
            </a:extLst>
          </p:cNvPr>
          <p:cNvPicPr>
            <a:picLocks noChangeAspect="1"/>
          </p:cNvPicPr>
          <p:nvPr/>
        </p:nvPicPr>
        <p:blipFill rotWithShape="1">
          <a:blip r:embed="rId6"/>
          <a:srcRect l="22468" t="-335" r="12538" b="3563"/>
          <a:stretch/>
        </p:blipFill>
        <p:spPr>
          <a:xfrm>
            <a:off x="6497200" y="0"/>
            <a:ext cx="6579921" cy="6858000"/>
          </a:xfrm>
          <a:prstGeom prst="rect">
            <a:avLst/>
          </a:prstGeom>
        </p:spPr>
      </p:pic>
      <p:pic>
        <p:nvPicPr>
          <p:cNvPr id="18" name="Picture 17" descr="A group of people walking on a sidewalk&#10;&#10;Description automatically generated">
            <a:extLst>
              <a:ext uri="{FF2B5EF4-FFF2-40B4-BE49-F238E27FC236}">
                <a16:creationId xmlns:a16="http://schemas.microsoft.com/office/drawing/2014/main" xmlns="" id="{4349E162-5E27-494F-9238-632079357601}"/>
              </a:ext>
            </a:extLst>
          </p:cNvPr>
          <p:cNvPicPr>
            <a:picLocks noChangeAspect="1"/>
          </p:cNvPicPr>
          <p:nvPr/>
        </p:nvPicPr>
        <p:blipFill>
          <a:blip r:embed="rId7"/>
          <a:stretch>
            <a:fillRect/>
          </a:stretch>
        </p:blipFill>
        <p:spPr>
          <a:xfrm>
            <a:off x="5942741" y="0"/>
            <a:ext cx="7347858" cy="6858000"/>
          </a:xfrm>
          <a:prstGeom prst="rect">
            <a:avLst/>
          </a:prstGeom>
        </p:spPr>
      </p:pic>
      <p:pic>
        <p:nvPicPr>
          <p:cNvPr id="20" name="Picture 19" descr="A picture containing person, person, standing, car&#10;&#10;Description automatically generated">
            <a:extLst>
              <a:ext uri="{FF2B5EF4-FFF2-40B4-BE49-F238E27FC236}">
                <a16:creationId xmlns:a16="http://schemas.microsoft.com/office/drawing/2014/main" xmlns="" id="{B9B290F4-AB8B-8146-8DF4-79762128A0DB}"/>
              </a:ext>
            </a:extLst>
          </p:cNvPr>
          <p:cNvPicPr>
            <a:picLocks noChangeAspect="1"/>
          </p:cNvPicPr>
          <p:nvPr/>
        </p:nvPicPr>
        <p:blipFill rotWithShape="1">
          <a:blip r:embed="rId8"/>
          <a:srcRect t="257" r="24996"/>
          <a:stretch/>
        </p:blipFill>
        <p:spPr>
          <a:xfrm>
            <a:off x="5716358" y="0"/>
            <a:ext cx="7800624" cy="6858000"/>
          </a:xfrm>
          <a:prstGeom prst="rect">
            <a:avLst/>
          </a:prstGeom>
        </p:spPr>
      </p:pic>
      <p:pic>
        <p:nvPicPr>
          <p:cNvPr id="22" name="Picture 21" descr="A group of people standing on a sidewalk&#10;&#10;Description automatically generated">
            <a:extLst>
              <a:ext uri="{FF2B5EF4-FFF2-40B4-BE49-F238E27FC236}">
                <a16:creationId xmlns:a16="http://schemas.microsoft.com/office/drawing/2014/main" xmlns="" id="{6181D738-9564-0346-9EB6-389822AAF8A1}"/>
              </a:ext>
            </a:extLst>
          </p:cNvPr>
          <p:cNvPicPr>
            <a:picLocks noChangeAspect="1"/>
          </p:cNvPicPr>
          <p:nvPr/>
        </p:nvPicPr>
        <p:blipFill rotWithShape="1">
          <a:blip r:embed="rId9"/>
          <a:srcRect r="20199"/>
          <a:stretch/>
        </p:blipFill>
        <p:spPr>
          <a:xfrm>
            <a:off x="5716358" y="0"/>
            <a:ext cx="8209095" cy="6858000"/>
          </a:xfrm>
          <a:prstGeom prst="rect">
            <a:avLst/>
          </a:prstGeom>
        </p:spPr>
      </p:pic>
      <p:pic>
        <p:nvPicPr>
          <p:cNvPr id="24" name="Picture 23" descr="A group of people standing in front of a bus&#10;&#10;Description automatically generated">
            <a:extLst>
              <a:ext uri="{FF2B5EF4-FFF2-40B4-BE49-F238E27FC236}">
                <a16:creationId xmlns:a16="http://schemas.microsoft.com/office/drawing/2014/main" xmlns="" id="{CF41918A-367B-4347-A510-D5284A226F22}"/>
              </a:ext>
            </a:extLst>
          </p:cNvPr>
          <p:cNvPicPr>
            <a:picLocks noChangeAspect="1"/>
          </p:cNvPicPr>
          <p:nvPr/>
        </p:nvPicPr>
        <p:blipFill rotWithShape="1">
          <a:blip r:embed="rId10"/>
          <a:srcRect l="-91" r="5336" b="1593"/>
          <a:stretch/>
        </p:blipFill>
        <p:spPr>
          <a:xfrm>
            <a:off x="5706411" y="0"/>
            <a:ext cx="8804744" cy="6858000"/>
          </a:xfrm>
          <a:prstGeom prst="rect">
            <a:avLst/>
          </a:prstGeom>
        </p:spPr>
      </p:pic>
    </p:spTree>
    <p:extLst>
      <p:ext uri="{BB962C8B-B14F-4D97-AF65-F5344CB8AC3E}">
        <p14:creationId xmlns:p14="http://schemas.microsoft.com/office/powerpoint/2010/main" val="42517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fltVal val="0"/>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1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144" y="592183"/>
            <a:ext cx="5750440" cy="1810379"/>
          </a:xfrm>
        </p:spPr>
        <p:txBody>
          <a:bodyPr/>
          <a:lstStyle/>
          <a:p>
            <a:pPr algn="ctr"/>
            <a:r>
              <a:rPr lang="en-US" dirty="0"/>
              <a:t>Liberty State Park </a:t>
            </a:r>
            <a:br>
              <a:rPr lang="en-US" dirty="0"/>
            </a:br>
            <a:r>
              <a:rPr lang="en-US" dirty="0"/>
              <a:t>Virtual Tour</a:t>
            </a:r>
          </a:p>
        </p:txBody>
      </p:sp>
      <p:sp>
        <p:nvSpPr>
          <p:cNvPr id="6" name="Text Placeholder 5"/>
          <p:cNvSpPr>
            <a:spLocks noGrp="1"/>
          </p:cNvSpPr>
          <p:nvPr>
            <p:ph type="body" sz="half" idx="2"/>
          </p:nvPr>
        </p:nvSpPr>
        <p:spPr>
          <a:xfrm>
            <a:off x="290877" y="2444061"/>
            <a:ext cx="5297398" cy="3710855"/>
          </a:xfrm>
        </p:spPr>
        <p:txBody>
          <a:bodyPr>
            <a:normAutofit/>
          </a:bodyPr>
          <a:lstStyle/>
          <a:p>
            <a:pPr algn="ctr"/>
            <a:r>
              <a:rPr lang="en-US" sz="3200" b="1" u="sng" dirty="0"/>
              <a:t>Exchange Place      PATH Station</a:t>
            </a:r>
          </a:p>
          <a:p>
            <a:endParaRPr lang="en-US" dirty="0"/>
          </a:p>
        </p:txBody>
      </p:sp>
      <p:pic>
        <p:nvPicPr>
          <p:cNvPr id="5" name="Picture 4"/>
          <p:cNvPicPr>
            <a:picLocks noChangeAspect="1"/>
          </p:cNvPicPr>
          <p:nvPr/>
        </p:nvPicPr>
        <p:blipFill>
          <a:blip r:embed="rId3"/>
          <a:stretch>
            <a:fillRect/>
          </a:stretch>
        </p:blipFill>
        <p:spPr>
          <a:xfrm>
            <a:off x="-13648" y="6284258"/>
            <a:ext cx="1742192" cy="590342"/>
          </a:xfrm>
          <a:prstGeom prst="rect">
            <a:avLst/>
          </a:prstGeom>
        </p:spPr>
      </p:pic>
      <p:pic>
        <p:nvPicPr>
          <p:cNvPr id="3" name="Picture Placeholder 2">
            <a:hlinkClick r:id="rId4"/>
          </p:cNvPr>
          <p:cNvPicPr>
            <a:picLocks noGrp="1" noChangeAspect="1"/>
          </p:cNvPicPr>
          <p:nvPr>
            <p:ph type="pic" idx="1"/>
          </p:nvPr>
        </p:nvPicPr>
        <p:blipFill>
          <a:blip/>
          <a:srcRect l="21012" r="21012"/>
          <a:stretch>
            <a:fillRect/>
          </a:stretch>
        </p:blipFill>
        <p:spPr>
          <a:prstGeom prst="rect">
            <a:avLst/>
          </a:prstGeom>
        </p:spPr>
      </p:pic>
    </p:spTree>
    <p:extLst>
      <p:ext uri="{BB962C8B-B14F-4D97-AF65-F5344CB8AC3E}">
        <p14:creationId xmlns:p14="http://schemas.microsoft.com/office/powerpoint/2010/main" val="1507284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071" y="607423"/>
            <a:ext cx="5750440" cy="1810379"/>
          </a:xfrm>
        </p:spPr>
        <p:txBody>
          <a:bodyPr/>
          <a:lstStyle/>
          <a:p>
            <a:pPr algn="ctr"/>
            <a:r>
              <a:rPr lang="en-US" dirty="0"/>
              <a:t>Hudson-Bergen       Light Rail</a:t>
            </a:r>
          </a:p>
        </p:txBody>
      </p:sp>
      <p:pic>
        <p:nvPicPr>
          <p:cNvPr id="5" name="Picture Placeholder 4">
            <a:hlinkClick r:id="rId3"/>
          </p:cNvPr>
          <p:cNvPicPr>
            <a:picLocks noGrp="1" noChangeAspect="1"/>
          </p:cNvPicPr>
          <p:nvPr>
            <p:ph type="pic" idx="1"/>
          </p:nvPr>
        </p:nvPicPr>
        <p:blipFill>
          <a:blip/>
          <a:srcRect l="18828" r="18828"/>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3200" b="1" u="sng" dirty="0"/>
              <a:t>Exchange Place            Light Rail Station</a:t>
            </a:r>
          </a:p>
        </p:txBody>
      </p:sp>
      <p:pic>
        <p:nvPicPr>
          <p:cNvPr id="6" name="Picture 5"/>
          <p:cNvPicPr>
            <a:picLocks noChangeAspect="1"/>
          </p:cNvPicPr>
          <p:nvPr/>
        </p:nvPicPr>
        <p:blipFill>
          <a:blip r:embed="rId4"/>
          <a:stretch>
            <a:fillRect/>
          </a:stretch>
        </p:blipFill>
        <p:spPr>
          <a:xfrm>
            <a:off x="0" y="6284258"/>
            <a:ext cx="1742192" cy="590342"/>
          </a:xfrm>
          <a:prstGeom prst="rect">
            <a:avLst/>
          </a:prstGeom>
        </p:spPr>
      </p:pic>
    </p:spTree>
    <p:extLst>
      <p:ext uri="{BB962C8B-B14F-4D97-AF65-F5344CB8AC3E}">
        <p14:creationId xmlns:p14="http://schemas.microsoft.com/office/powerpoint/2010/main" val="894890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8003" y="123402"/>
            <a:ext cx="7992976" cy="957729"/>
          </a:xfrm>
        </p:spPr>
        <p:txBody>
          <a:bodyPr>
            <a:normAutofit fontScale="90000"/>
          </a:bodyPr>
          <a:lstStyle/>
          <a:p>
            <a:pPr algn="ctr"/>
            <a:r>
              <a:rPr lang="en-US" b="1" u="sng" dirty="0"/>
              <a:t>HBLR – Exchange Place Station</a:t>
            </a:r>
          </a:p>
        </p:txBody>
      </p:sp>
      <p:pic>
        <p:nvPicPr>
          <p:cNvPr id="5" name="v9BT0iDJsB4"/>
          <p:cNvPicPr>
            <a:picLocks noRot="1" noChangeAspect="1"/>
          </p:cNvPicPr>
          <p:nvPr>
            <a:videoFile r:link="rId1"/>
          </p:nvPr>
        </p:nvPicPr>
        <p:blipFill>
          <a:blip/>
          <a:stretch>
            <a:fillRect/>
          </a:stretch>
        </p:blipFill>
        <p:spPr>
          <a:xfrm>
            <a:off x="1965381" y="1343510"/>
            <a:ext cx="7915598" cy="4452524"/>
          </a:xfrm>
          <a:prstGeom prst="rect">
            <a:avLst/>
          </a:prstGeom>
        </p:spPr>
      </p:pic>
      <p:pic>
        <p:nvPicPr>
          <p:cNvPr id="6" name="Picture 5"/>
          <p:cNvPicPr>
            <a:picLocks noChangeAspect="1"/>
          </p:cNvPicPr>
          <p:nvPr/>
        </p:nvPicPr>
        <p:blipFill>
          <a:blip r:embed="rId4"/>
          <a:stretch>
            <a:fillRect/>
          </a:stretch>
        </p:blipFill>
        <p:spPr>
          <a:xfrm>
            <a:off x="-13648" y="6300883"/>
            <a:ext cx="1742192" cy="590342"/>
          </a:xfrm>
          <a:prstGeom prst="rect">
            <a:avLst/>
          </a:prstGeom>
        </p:spPr>
      </p:pic>
    </p:spTree>
    <p:extLst>
      <p:ext uri="{BB962C8B-B14F-4D97-AF65-F5344CB8AC3E}">
        <p14:creationId xmlns:p14="http://schemas.microsoft.com/office/powerpoint/2010/main" val="4113280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Hudson Bergen Light </a:t>
            </a:r>
            <a:br>
              <a:rPr lang="en-US" dirty="0"/>
            </a:br>
            <a:r>
              <a:rPr lang="en-US" dirty="0"/>
              <a:t>Rail Map</a:t>
            </a:r>
          </a:p>
        </p:txBody>
      </p:sp>
      <p:pic>
        <p:nvPicPr>
          <p:cNvPr id="5" name="Picture Placeholder 4">
            <a:hlinkClick r:id="rId3"/>
          </p:cNvPr>
          <p:cNvPicPr>
            <a:picLocks noGrp="1" noChangeAspect="1"/>
          </p:cNvPicPr>
          <p:nvPr>
            <p:ph type="pic" idx="1"/>
          </p:nvPr>
        </p:nvPicPr>
        <p:blipFill>
          <a:blip/>
          <a:srcRect l="10220" r="10220"/>
          <a:stretch>
            <a:fillRect/>
          </a:stretch>
        </p:blipFill>
        <p:spPr>
          <a:prstGeom prst="rect">
            <a:avLst/>
          </a:prstGeom>
        </p:spPr>
      </p:pic>
      <p:sp>
        <p:nvSpPr>
          <p:cNvPr id="4" name="Text Placeholder 3"/>
          <p:cNvSpPr>
            <a:spLocks noGrp="1"/>
          </p:cNvSpPr>
          <p:nvPr>
            <p:ph type="body" sz="half" idx="2"/>
          </p:nvPr>
        </p:nvSpPr>
        <p:spPr/>
        <p:txBody>
          <a:bodyPr>
            <a:normAutofit/>
          </a:bodyPr>
          <a:lstStyle/>
          <a:p>
            <a:r>
              <a:rPr lang="en-US" sz="3200" b="1" u="sng" dirty="0"/>
              <a:t>Exchange Place</a:t>
            </a:r>
          </a:p>
        </p:txBody>
      </p:sp>
      <p:pic>
        <p:nvPicPr>
          <p:cNvPr id="6" name="Picture 5"/>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1347673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 result for purchasing a light rail ticket">
            <a:extLst>
              <a:ext uri="{FF2B5EF4-FFF2-40B4-BE49-F238E27FC236}">
                <a16:creationId xmlns:a16="http://schemas.microsoft.com/office/drawing/2014/main" xmlns="" id="{C1DC706B-2E26-4D5B-ABF5-FEC7310FA38A}"/>
              </a:ext>
            </a:extLst>
          </p:cNvPr>
          <p:cNvPicPr>
            <a:picLocks noGrp="1" noChangeAspect="1"/>
          </p:cNvPicPr>
          <p:nvPr>
            <p:ph type="pic" sz="quarter" idx="13"/>
          </p:nvPr>
        </p:nvPicPr>
        <p:blipFill>
          <a:blip/>
          <a:srcRect/>
          <a:stretch>
            <a:fillRect/>
          </a:stretch>
        </p:blipFill>
        <p:spPr>
          <a:xfrm>
            <a:off x="2027913" y="1453004"/>
            <a:ext cx="7756478" cy="4363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2432797" y="259878"/>
            <a:ext cx="6946710" cy="957729"/>
          </a:xfrm>
        </p:spPr>
        <p:txBody>
          <a:bodyPr>
            <a:normAutofit fontScale="90000"/>
          </a:bodyPr>
          <a:lstStyle/>
          <a:p>
            <a:pPr algn="ctr"/>
            <a:r>
              <a:rPr lang="en-US" b="1" u="sng" dirty="0"/>
              <a:t>Buying a ticket for Light Rail</a:t>
            </a:r>
          </a:p>
        </p:txBody>
      </p:sp>
      <p:pic>
        <p:nvPicPr>
          <p:cNvPr id="4" name="Picture 3"/>
          <p:cNvPicPr>
            <a:picLocks noChangeAspect="1"/>
          </p:cNvPicPr>
          <p:nvPr/>
        </p:nvPicPr>
        <p:blipFill>
          <a:blip/>
          <a:stretch>
            <a:fillRect/>
          </a:stretch>
        </p:blipFill>
        <p:spPr>
          <a:xfrm>
            <a:off x="-4175767" y="1013620"/>
            <a:ext cx="3463984" cy="4618645"/>
          </a:xfrm>
          <a:prstGeom prst="rect">
            <a:avLst/>
          </a:prstGeom>
        </p:spPr>
      </p:pic>
      <p:pic>
        <p:nvPicPr>
          <p:cNvPr id="6" name="Picture 5"/>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3818921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descr="vlcsnap-903584"/>
          <p:cNvPicPr>
            <a:picLocks noGrp="1" noChangeAspect="1" noChangeArrowheads="1"/>
          </p:cNvPicPr>
          <p:nvPr>
            <p:ph type="pic" sz="quarter" idx="13"/>
          </p:nvPr>
        </p:nvPicPr>
        <p:blipFill>
          <a:blip>
            <a:extLst>
              <a:ext uri="{28A0092B-C50C-407E-A947-70E740481C1C}">
                <a14:useLocalDpi xmlns:a14="http://schemas.microsoft.com/office/drawing/2010/main" val="0"/>
              </a:ext>
            </a:extLst>
          </a:blip>
          <a:srcRect t="7813" b="7813"/>
          <a:stretch>
            <a:fillRect/>
          </a:stretch>
        </p:blipFill>
        <p:spPr>
          <a:xfrm>
            <a:off x="1897038" y="1279092"/>
            <a:ext cx="8065655" cy="453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0530" name="AutoShape 2"/>
          <p:cNvSpPr>
            <a:spLocks noGrp="1" noChangeArrowheads="1"/>
          </p:cNvSpPr>
          <p:nvPr>
            <p:ph type="title"/>
          </p:nvPr>
        </p:nvSpPr>
        <p:spPr>
          <a:xfrm>
            <a:off x="2864906" y="164345"/>
            <a:ext cx="6129918" cy="957729"/>
          </a:xfrm>
        </p:spPr>
        <p:txBody>
          <a:bodyPr>
            <a:noAutofit/>
          </a:bodyPr>
          <a:lstStyle/>
          <a:p>
            <a:pPr algn="ctr" eaLnBrk="1" hangingPunct="1"/>
            <a:r>
              <a:rPr lang="en-US" altLang="en-US" sz="3600" b="1" u="sng" dirty="0">
                <a:solidFill>
                  <a:srgbClr val="FFC000"/>
                </a:solidFill>
              </a:rPr>
              <a:t>The TVM Touch Screen</a:t>
            </a:r>
          </a:p>
        </p:txBody>
      </p:sp>
      <p:pic>
        <p:nvPicPr>
          <p:cNvPr id="4" name="Picture 3"/>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45749220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descr="vlcsnap-903945"/>
          <p:cNvPicPr>
            <a:picLocks noGrp="1" noChangeAspect="1" noChangeArrowheads="1"/>
          </p:cNvPicPr>
          <p:nvPr>
            <p:ph type="pic" sz="quarter" idx="13"/>
          </p:nvPr>
        </p:nvPicPr>
        <p:blipFill>
          <a:blip>
            <a:extLst>
              <a:ext uri="{28A0092B-C50C-407E-A947-70E740481C1C}">
                <a14:useLocalDpi xmlns:a14="http://schemas.microsoft.com/office/drawing/2010/main" val="0"/>
              </a:ext>
            </a:extLst>
          </a:blip>
          <a:srcRect t="7813" b="7813"/>
          <a:stretch>
            <a:fillRect/>
          </a:stretch>
        </p:blipFill>
        <p:spPr>
          <a:xfrm>
            <a:off x="1862906" y="1405719"/>
            <a:ext cx="7476598" cy="420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2578" name="AutoShape 2"/>
          <p:cNvSpPr>
            <a:spLocks noGrp="1" noChangeArrowheads="1"/>
          </p:cNvSpPr>
          <p:nvPr>
            <p:ph type="title"/>
          </p:nvPr>
        </p:nvSpPr>
        <p:spPr>
          <a:xfrm>
            <a:off x="1504659" y="178749"/>
            <a:ext cx="8193092" cy="957729"/>
          </a:xfrm>
        </p:spPr>
        <p:txBody>
          <a:bodyPr>
            <a:noAutofit/>
          </a:bodyPr>
          <a:lstStyle/>
          <a:p>
            <a:pPr algn="ctr" eaLnBrk="1" hangingPunct="1"/>
            <a:r>
              <a:rPr lang="en-US" altLang="en-US" sz="3600" b="1" u="sng" dirty="0">
                <a:solidFill>
                  <a:srgbClr val="FFC000"/>
                </a:solidFill>
              </a:rPr>
              <a:t>Pay with Cash/Credit/Debit Card</a:t>
            </a:r>
          </a:p>
        </p:txBody>
      </p:sp>
      <p:pic>
        <p:nvPicPr>
          <p:cNvPr id="4" name="Picture 3"/>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310912933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Grp="1" noChangeArrowheads="1"/>
          </p:cNvSpPr>
          <p:nvPr>
            <p:ph type="title"/>
          </p:nvPr>
        </p:nvSpPr>
        <p:spPr>
          <a:ln>
            <a:solidFill>
              <a:srgbClr val="FAB900"/>
            </a:solidFill>
          </a:ln>
        </p:spPr>
        <p:txBody>
          <a:bodyPr>
            <a:normAutofit/>
          </a:bodyPr>
          <a:lstStyle/>
          <a:p>
            <a:pPr algn="ctr" eaLnBrk="1" hangingPunct="1"/>
            <a:r>
              <a:rPr lang="en-US" altLang="en-US" sz="3600" b="1" u="sng" dirty="0">
                <a:solidFill>
                  <a:srgbClr val="FFC000"/>
                </a:solidFill>
              </a:rPr>
              <a:t>Take Ticket and Receipt</a:t>
            </a:r>
          </a:p>
        </p:txBody>
      </p:sp>
      <p:pic>
        <p:nvPicPr>
          <p:cNvPr id="154628" name="Picture 4" descr="vlcsnap-904305"/>
          <p:cNvPicPr>
            <a:picLocks noGrp="1" noChangeAspect="1" noChangeArrowheads="1"/>
          </p:cNvPicPr>
          <p:nvPr>
            <p:ph sz="half" idx="1"/>
          </p:nvPr>
        </p:nvPicPr>
        <p:blipFill>
          <a:blip>
            <a:extLst>
              <a:ext uri="{28A0092B-C50C-407E-A947-70E740481C1C}">
                <a14:useLocalDpi xmlns:a14="http://schemas.microsoft.com/office/drawing/2010/main" val="0"/>
              </a:ext>
            </a:extLst>
          </a:blip>
          <a:stretch>
            <a:fillRect/>
          </a:stretch>
        </p:blipFill>
        <p:spPr>
          <a:xfrm>
            <a:off x="1581150" y="2765425"/>
            <a:ext cx="4271963" cy="284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4627" name="Picture 3" descr="vlcsnap-904135"/>
          <p:cNvPicPr>
            <a:picLocks noGrp="1" noChangeAspect="1" noChangeArrowheads="1"/>
          </p:cNvPicPr>
          <p:nvPr>
            <p:ph sz="half" idx="2"/>
          </p:nvPr>
        </p:nvPicPr>
        <p:blipFill>
          <a:blip>
            <a:extLst>
              <a:ext uri="{28A0092B-C50C-407E-A947-70E740481C1C}">
                <a14:useLocalDpi xmlns:a14="http://schemas.microsoft.com/office/drawing/2010/main" val="0"/>
              </a:ext>
            </a:extLst>
          </a:blip>
          <a:stretch>
            <a:fillRect/>
          </a:stretch>
        </p:blipFill>
        <p:spPr>
          <a:xfrm>
            <a:off x="6338888" y="2765954"/>
            <a:ext cx="4270375" cy="284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90097049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23498"/>
            <a:ext cx="7729728" cy="1188720"/>
          </a:xfrm>
        </p:spPr>
        <p:txBody>
          <a:bodyPr/>
          <a:lstStyle/>
          <a:p>
            <a:r>
              <a:rPr lang="en-US" sz="3600" b="1" u="sng" dirty="0">
                <a:solidFill>
                  <a:srgbClr val="FFC000"/>
                </a:solidFill>
              </a:rPr>
              <a:t>Validate your light rail ticket before boarding</a:t>
            </a:r>
          </a:p>
        </p:txBody>
      </p:sp>
      <p:pic>
        <p:nvPicPr>
          <p:cNvPr id="4" name="Content Placeholder 3"/>
          <p:cNvPicPr>
            <a:picLocks noGrp="1" noChangeAspect="1"/>
          </p:cNvPicPr>
          <p:nvPr>
            <p:ph idx="1"/>
          </p:nvPr>
        </p:nvPicPr>
        <p:blipFill>
          <a:blip/>
          <a:stretch>
            <a:fillRect/>
          </a:stretch>
        </p:blipFill>
        <p:spPr>
          <a:xfrm>
            <a:off x="6626052" y="2369095"/>
            <a:ext cx="2869320" cy="4210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a:stretch>
            <a:fillRect/>
          </a:stretch>
        </p:blipFill>
        <p:spPr>
          <a:xfrm>
            <a:off x="2231136" y="2502541"/>
            <a:ext cx="2839127" cy="378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4255239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69175"/>
            <a:ext cx="12192000" cy="957729"/>
          </a:xfrm>
        </p:spPr>
        <p:txBody>
          <a:bodyPr>
            <a:normAutofit fontScale="90000"/>
          </a:bodyPr>
          <a:lstStyle/>
          <a:p>
            <a:pPr algn="ctr"/>
            <a:r>
              <a:rPr lang="en-US" b="1" u="sng" dirty="0"/>
              <a:t>Board the train towards 8</a:t>
            </a:r>
            <a:r>
              <a:rPr lang="en-US" b="1" u="sng" baseline="30000" dirty="0"/>
              <a:t>th</a:t>
            </a:r>
            <a:r>
              <a:rPr lang="en-US" b="1" u="sng" dirty="0"/>
              <a:t> St. Station </a:t>
            </a:r>
            <a:br>
              <a:rPr lang="en-US" b="1" u="sng" dirty="0"/>
            </a:br>
            <a:r>
              <a:rPr lang="en-US" b="1" u="sng" dirty="0"/>
              <a:t>or</a:t>
            </a:r>
            <a:br>
              <a:rPr lang="en-US" b="1" u="sng" dirty="0"/>
            </a:br>
            <a:r>
              <a:rPr lang="en-US" b="1" u="sng" dirty="0"/>
              <a:t> West Side Avenue</a:t>
            </a:r>
          </a:p>
        </p:txBody>
      </p:sp>
      <p:pic>
        <p:nvPicPr>
          <p:cNvPr id="7" name="Picture 6"/>
          <p:cNvPicPr>
            <a:picLocks noChangeAspect="1"/>
          </p:cNvPicPr>
          <p:nvPr/>
        </p:nvPicPr>
        <p:blipFill>
          <a:blip/>
          <a:stretch>
            <a:fillRect/>
          </a:stretch>
        </p:blipFill>
        <p:spPr>
          <a:xfrm>
            <a:off x="3108400" y="1933961"/>
            <a:ext cx="5975200" cy="4054864"/>
          </a:xfrm>
          <a:prstGeom prst="rect">
            <a:avLst/>
          </a:prstGeom>
          <a:ln w="88900">
            <a:solidFill>
              <a:schemeClr val="bg1"/>
            </a:solidFill>
          </a:ln>
        </p:spPr>
      </p:pic>
      <p:pic>
        <p:nvPicPr>
          <p:cNvPr id="5" name="Picture 4">
            <a:extLst>
              <a:ext uri="{FF2B5EF4-FFF2-40B4-BE49-F238E27FC236}">
                <a16:creationId xmlns:a16="http://schemas.microsoft.com/office/drawing/2014/main" xmlns="" id="{0BB7F585-15C1-F14C-9663-5B7903725E75}"/>
              </a:ext>
            </a:extLst>
          </p:cNvPr>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2320173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5B7B8-B86E-5F4A-84F5-B6E95278EC8B}"/>
              </a:ext>
            </a:extLst>
          </p:cNvPr>
          <p:cNvSpPr>
            <a:spLocks noGrp="1"/>
          </p:cNvSpPr>
          <p:nvPr>
            <p:ph type="title"/>
          </p:nvPr>
        </p:nvSpPr>
        <p:spPr>
          <a:xfrm>
            <a:off x="632071" y="494212"/>
            <a:ext cx="5750440" cy="1810379"/>
          </a:xfrm>
        </p:spPr>
        <p:txBody>
          <a:bodyPr/>
          <a:lstStyle/>
          <a:p>
            <a:pPr algn="ctr"/>
            <a:r>
              <a:rPr lang="en-US" dirty="0"/>
              <a:t>Initial COVID-19 </a:t>
            </a:r>
            <a:br>
              <a:rPr lang="en-US" dirty="0"/>
            </a:br>
            <a:r>
              <a:rPr lang="en-US" dirty="0"/>
              <a:t>Travel training </a:t>
            </a:r>
          </a:p>
        </p:txBody>
      </p:sp>
      <p:pic>
        <p:nvPicPr>
          <p:cNvPr id="6" name="Picture Placeholder 5" descr="A picture containing indoor, bus, building, chair&#10;&#10;Description automatically generated">
            <a:extLst>
              <a:ext uri="{FF2B5EF4-FFF2-40B4-BE49-F238E27FC236}">
                <a16:creationId xmlns:a16="http://schemas.microsoft.com/office/drawing/2014/main" xmlns="" id="{06E02C83-0C84-1345-8F96-FEA73459E1F4}"/>
              </a:ext>
            </a:extLst>
          </p:cNvPr>
          <p:cNvPicPr>
            <a:picLocks noGrp="1" noChangeAspect="1"/>
          </p:cNvPicPr>
          <p:nvPr>
            <p:ph type="pic" idx="1"/>
          </p:nvPr>
        </p:nvPicPr>
        <p:blipFill rotWithShape="1">
          <a:blip r:embed="rId3"/>
          <a:srcRect l="26621" r="26621"/>
          <a:stretch/>
        </p:blipFill>
        <p:spPr>
          <a:xfrm>
            <a:off x="6491288" y="0"/>
            <a:ext cx="5700712" cy="6858000"/>
          </a:xfrm>
          <a:prstGeom prst="rect">
            <a:avLst/>
          </a:prstGeom>
        </p:spPr>
      </p:pic>
      <p:sp>
        <p:nvSpPr>
          <p:cNvPr id="7" name="Text Placeholder 3">
            <a:extLst>
              <a:ext uri="{FF2B5EF4-FFF2-40B4-BE49-F238E27FC236}">
                <a16:creationId xmlns:a16="http://schemas.microsoft.com/office/drawing/2014/main" xmlns="" id="{9695133F-728E-484E-84C4-9512DCE37853}"/>
              </a:ext>
            </a:extLst>
          </p:cNvPr>
          <p:cNvSpPr>
            <a:spLocks noGrp="1"/>
          </p:cNvSpPr>
          <p:nvPr>
            <p:ph type="body" sz="half" idx="2"/>
          </p:nvPr>
        </p:nvSpPr>
        <p:spPr/>
        <p:txBody>
          <a:bodyPr/>
          <a:lstStyle/>
          <a:p>
            <a:r>
              <a:rPr lang="en-US" dirty="0"/>
              <a:t>Full stop to travel training</a:t>
            </a:r>
          </a:p>
          <a:p>
            <a:r>
              <a:rPr lang="en-US" dirty="0"/>
              <a:t>No training on vehicles</a:t>
            </a:r>
          </a:p>
          <a:p>
            <a:r>
              <a:rPr lang="en-US" dirty="0"/>
              <a:t>Sudden shift to online training</a:t>
            </a:r>
          </a:p>
          <a:p>
            <a:endParaRPr lang="en-US" dirty="0"/>
          </a:p>
          <a:p>
            <a:pPr lvl="1"/>
            <a:r>
              <a:rPr lang="en-US" dirty="0"/>
              <a:t>	</a:t>
            </a:r>
            <a:endParaRPr lang="en-US" sz="2400" dirty="0"/>
          </a:p>
        </p:txBody>
      </p:sp>
    </p:spTree>
    <p:extLst>
      <p:ext uri="{BB962C8B-B14F-4D97-AF65-F5344CB8AC3E}">
        <p14:creationId xmlns:p14="http://schemas.microsoft.com/office/powerpoint/2010/main" val="421583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interior of river line train">
            <a:extLst>
              <a:ext uri="{FF2B5EF4-FFF2-40B4-BE49-F238E27FC236}">
                <a16:creationId xmlns:a16="http://schemas.microsoft.com/office/drawing/2014/main" xmlns="" id="{DCB7923D-BBCD-437F-87D9-B3ED399AD2FF}"/>
              </a:ext>
            </a:extLst>
          </p:cNvPr>
          <p:cNvPicPr>
            <a:picLocks noGrp="1" noChangeAspect="1"/>
          </p:cNvPicPr>
          <p:nvPr>
            <p:ph type="pic" sz="quarter" idx="13"/>
          </p:nvPr>
        </p:nvPicPr>
        <p:blipFill>
          <a:blip/>
          <a:srcRect t="12500" b="12500"/>
          <a:stretch>
            <a:fillRect/>
          </a:stretch>
        </p:blipFill>
        <p:spPr>
          <a:xfrm>
            <a:off x="1742192" y="1108425"/>
            <a:ext cx="8052007" cy="452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xmlns="" id="{37F29D86-F445-46A6-AD29-3CD01FFBED41}"/>
              </a:ext>
            </a:extLst>
          </p:cNvPr>
          <p:cNvSpPr>
            <a:spLocks noGrp="1"/>
          </p:cNvSpPr>
          <p:nvPr>
            <p:ph type="title"/>
          </p:nvPr>
        </p:nvSpPr>
        <p:spPr>
          <a:xfrm>
            <a:off x="3749995" y="150696"/>
            <a:ext cx="3787891" cy="957729"/>
          </a:xfrm>
        </p:spPr>
        <p:txBody>
          <a:bodyPr>
            <a:normAutofit/>
          </a:bodyPr>
          <a:lstStyle/>
          <a:p>
            <a:pPr algn="ctr"/>
            <a:r>
              <a:rPr lang="en-US" sz="3600" b="1" u="sng" dirty="0"/>
              <a:t>Find a seat</a:t>
            </a:r>
          </a:p>
        </p:txBody>
      </p:sp>
      <p:pic>
        <p:nvPicPr>
          <p:cNvPr id="5" name="Picture 4"/>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3278576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3"/>
          </p:cNvPr>
          <p:cNvPicPr>
            <a:picLocks noGrp="1" noChangeAspect="1"/>
          </p:cNvPicPr>
          <p:nvPr>
            <p:ph type="pic" sz="quarter" idx="13"/>
          </p:nvPr>
        </p:nvPicPr>
        <p:blipFill>
          <a:blip/>
          <a:srcRect t="4069" b="4069"/>
          <a:stretch>
            <a:fillRect/>
          </a:stretch>
        </p:blipFill>
        <p:spPr>
          <a:prstGeom prst="rect">
            <a:avLst/>
          </a:prstGeom>
        </p:spPr>
      </p:pic>
      <p:sp>
        <p:nvSpPr>
          <p:cNvPr id="3" name="Title 2"/>
          <p:cNvSpPr>
            <a:spLocks noGrp="1"/>
          </p:cNvSpPr>
          <p:nvPr>
            <p:ph type="title"/>
          </p:nvPr>
        </p:nvSpPr>
        <p:spPr>
          <a:xfrm>
            <a:off x="2197403" y="192891"/>
            <a:ext cx="7797193" cy="957729"/>
          </a:xfrm>
          <a:solidFill>
            <a:schemeClr val="bg1"/>
          </a:solidFill>
          <a:ln>
            <a:solidFill>
              <a:srgbClr val="FAB900"/>
            </a:solidFill>
          </a:ln>
        </p:spPr>
        <p:txBody>
          <a:bodyPr>
            <a:normAutofit fontScale="90000"/>
          </a:bodyPr>
          <a:lstStyle/>
          <a:p>
            <a:r>
              <a:rPr lang="en-US" dirty="0"/>
              <a:t>Liberty State Park Light Rail Station</a:t>
            </a:r>
          </a:p>
        </p:txBody>
      </p:sp>
      <p:pic>
        <p:nvPicPr>
          <p:cNvPr id="4" name="Picture 3">
            <a:extLst>
              <a:ext uri="{FF2B5EF4-FFF2-40B4-BE49-F238E27FC236}">
                <a16:creationId xmlns:a16="http://schemas.microsoft.com/office/drawing/2014/main" xmlns="" id="{89E1BE03-506D-5F48-B1C9-D3D4CDFA51A0}"/>
              </a:ext>
            </a:extLst>
          </p:cNvPr>
          <p:cNvPicPr>
            <a:picLocks noChangeAspect="1"/>
          </p:cNvPicPr>
          <p:nvPr/>
        </p:nvPicPr>
        <p:blipFill>
          <a:blip r:embed="rId4"/>
          <a:stretch>
            <a:fillRect/>
          </a:stretch>
        </p:blipFill>
        <p:spPr>
          <a:xfrm>
            <a:off x="-16625" y="6300883"/>
            <a:ext cx="1742192" cy="590342"/>
          </a:xfrm>
          <a:prstGeom prst="rect">
            <a:avLst/>
          </a:prstGeom>
        </p:spPr>
      </p:pic>
    </p:spTree>
    <p:extLst>
      <p:ext uri="{BB962C8B-B14F-4D97-AF65-F5344CB8AC3E}">
        <p14:creationId xmlns:p14="http://schemas.microsoft.com/office/powerpoint/2010/main" val="968594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3651" y="273528"/>
            <a:ext cx="10049075" cy="957729"/>
          </a:xfrm>
        </p:spPr>
        <p:txBody>
          <a:bodyPr>
            <a:normAutofit fontScale="90000"/>
          </a:bodyPr>
          <a:lstStyle/>
          <a:p>
            <a:pPr algn="ctr"/>
            <a:r>
              <a:rPr lang="en-US" b="1" u="sng" dirty="0"/>
              <a:t>Liberty State Park Historical Rail Terminal</a:t>
            </a:r>
            <a:endParaRPr lang="en-US" u="sng" dirty="0"/>
          </a:p>
        </p:txBody>
      </p:sp>
      <p:pic>
        <p:nvPicPr>
          <p:cNvPr id="6" name="Picture 5"/>
          <p:cNvPicPr>
            <a:picLocks noChangeAspect="1"/>
          </p:cNvPicPr>
          <p:nvPr/>
        </p:nvPicPr>
        <p:blipFill>
          <a:blip r:embed="rId4"/>
          <a:stretch>
            <a:fillRect/>
          </a:stretch>
        </p:blipFill>
        <p:spPr>
          <a:xfrm>
            <a:off x="-13648" y="6300883"/>
            <a:ext cx="1742192" cy="590342"/>
          </a:xfrm>
          <a:prstGeom prst="rect">
            <a:avLst/>
          </a:prstGeom>
        </p:spPr>
      </p:pic>
      <p:pic>
        <p:nvPicPr>
          <p:cNvPr id="2" name="4p1st0ZLjiA"/>
          <p:cNvPicPr>
            <a:picLocks noRot="1" noChangeAspect="1"/>
          </p:cNvPicPr>
          <p:nvPr>
            <a:videoFile r:link="rId1"/>
          </p:nvPr>
        </p:nvPicPr>
        <p:blipFill>
          <a:blip/>
          <a:stretch>
            <a:fillRect/>
          </a:stretch>
        </p:blipFill>
        <p:spPr>
          <a:xfrm>
            <a:off x="2040337" y="1340439"/>
            <a:ext cx="7915701" cy="4452583"/>
          </a:xfrm>
          <a:prstGeom prst="rect">
            <a:avLst/>
          </a:prstGeom>
        </p:spPr>
      </p:pic>
    </p:spTree>
    <p:extLst>
      <p:ext uri="{BB962C8B-B14F-4D97-AF65-F5344CB8AC3E}">
        <p14:creationId xmlns:p14="http://schemas.microsoft.com/office/powerpoint/2010/main" val="1771932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a:srcRect t="600" b="600"/>
          <a:stretch>
            <a:fillRect/>
          </a:stretch>
        </p:blipFill>
        <p:spPr>
          <a:prstGeom prst="rect">
            <a:avLst/>
          </a:prstGeom>
        </p:spPr>
      </p:pic>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stretch>
            <a:fillRect/>
          </a:stretch>
        </p:blipFill>
        <p:spPr>
          <a:xfrm>
            <a:off x="-13648" y="6300883"/>
            <a:ext cx="1742192" cy="590342"/>
          </a:xfrm>
          <a:prstGeom prst="rect">
            <a:avLst/>
          </a:prstGeom>
        </p:spPr>
      </p:pic>
    </p:spTree>
    <p:extLst>
      <p:ext uri="{BB962C8B-B14F-4D97-AF65-F5344CB8AC3E}">
        <p14:creationId xmlns:p14="http://schemas.microsoft.com/office/powerpoint/2010/main" val="3894825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Virtual Tour </a:t>
            </a:r>
            <a:br>
              <a:rPr lang="en-US" dirty="0"/>
            </a:br>
            <a:r>
              <a:rPr lang="en-US" dirty="0"/>
              <a:t>of </a:t>
            </a:r>
            <a:br>
              <a:rPr lang="en-US" dirty="0"/>
            </a:br>
            <a:r>
              <a:rPr lang="en-US" dirty="0"/>
              <a:t>Ellis Island and Liberty Island</a:t>
            </a:r>
          </a:p>
        </p:txBody>
      </p:sp>
      <p:pic>
        <p:nvPicPr>
          <p:cNvPr id="8" name="Picture Placeholder 7"/>
          <p:cNvPicPr>
            <a:picLocks noGrp="1" noChangeAspect="1"/>
          </p:cNvPicPr>
          <p:nvPr>
            <p:ph type="pic" idx="1"/>
          </p:nvPr>
        </p:nvPicPr>
        <p:blipFill>
          <a:blip/>
          <a:srcRect l="17571" r="17571"/>
          <a:stretch>
            <a:fillRect/>
          </a:stretch>
        </p:blipFill>
        <p:spPr>
          <a:prstGeom prst="rect">
            <a:avLst/>
          </a:prstGeom>
        </p:spPr>
      </p:pic>
      <p:pic>
        <p:nvPicPr>
          <p:cNvPr id="9" name="Picture 8"/>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627090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6888" y="385781"/>
            <a:ext cx="7960967" cy="957729"/>
          </a:xfrm>
        </p:spPr>
        <p:txBody>
          <a:bodyPr>
            <a:normAutofit fontScale="90000"/>
          </a:bodyPr>
          <a:lstStyle/>
          <a:p>
            <a:pPr algn="ctr"/>
            <a:r>
              <a:rPr lang="en-US" b="1" u="sng" dirty="0"/>
              <a:t>Travel from Liberty State Park </a:t>
            </a:r>
          </a:p>
        </p:txBody>
      </p:sp>
      <p:pic>
        <p:nvPicPr>
          <p:cNvPr id="8" name="rUGveu3A3xQ"/>
          <p:cNvPicPr>
            <a:picLocks noRot="1" noChangeAspect="1"/>
          </p:cNvPicPr>
          <p:nvPr>
            <a:videoFile r:link="rId1"/>
          </p:nvPr>
        </p:nvPicPr>
        <p:blipFill>
          <a:blip/>
          <a:stretch>
            <a:fillRect/>
          </a:stretch>
        </p:blipFill>
        <p:spPr>
          <a:xfrm>
            <a:off x="2229890" y="1343510"/>
            <a:ext cx="7694965" cy="4328417"/>
          </a:xfrm>
          <a:prstGeom prst="rect">
            <a:avLst/>
          </a:prstGeom>
        </p:spPr>
      </p:pic>
      <p:pic>
        <p:nvPicPr>
          <p:cNvPr id="9" name="Picture 8"/>
          <p:cNvPicPr>
            <a:picLocks noChangeAspect="1"/>
          </p:cNvPicPr>
          <p:nvPr/>
        </p:nvPicPr>
        <p:blipFill>
          <a:blip r:embed="rId4"/>
          <a:stretch>
            <a:fillRect/>
          </a:stretch>
        </p:blipFill>
        <p:spPr>
          <a:xfrm>
            <a:off x="-13648" y="6300883"/>
            <a:ext cx="1742192" cy="590342"/>
          </a:xfrm>
          <a:prstGeom prst="rect">
            <a:avLst/>
          </a:prstGeom>
        </p:spPr>
      </p:pic>
    </p:spTree>
    <p:extLst>
      <p:ext uri="{BB962C8B-B14F-4D97-AF65-F5344CB8AC3E}">
        <p14:creationId xmlns:p14="http://schemas.microsoft.com/office/powerpoint/2010/main" val="4253936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7440" y="592183"/>
            <a:ext cx="5750440" cy="1810379"/>
          </a:xfrm>
        </p:spPr>
        <p:txBody>
          <a:bodyPr>
            <a:normAutofit fontScale="90000"/>
          </a:bodyPr>
          <a:lstStyle/>
          <a:p>
            <a:pPr algn="ctr"/>
            <a:r>
              <a:rPr lang="en-US" dirty="0"/>
              <a:t>Virtual Tour </a:t>
            </a:r>
            <a:br>
              <a:rPr lang="en-US" dirty="0"/>
            </a:br>
            <a:r>
              <a:rPr lang="en-US" dirty="0"/>
              <a:t>of</a:t>
            </a:r>
            <a:br>
              <a:rPr lang="en-US" dirty="0"/>
            </a:br>
            <a:r>
              <a:rPr lang="en-US" dirty="0"/>
              <a:t> Ellis Island </a:t>
            </a:r>
          </a:p>
        </p:txBody>
      </p:sp>
      <p:pic>
        <p:nvPicPr>
          <p:cNvPr id="8" name="Picture Placeholder 7">
            <a:hlinkClick r:id="rId3"/>
          </p:cNvPr>
          <p:cNvPicPr>
            <a:picLocks noGrp="1" noChangeAspect="1"/>
          </p:cNvPicPr>
          <p:nvPr>
            <p:ph type="pic" idx="1"/>
          </p:nvPr>
        </p:nvPicPr>
        <p:blipFill>
          <a:blip/>
          <a:srcRect l="19275" r="19275"/>
          <a:stretch>
            <a:fillRect/>
          </a:stretch>
        </p:blipFill>
        <p:spPr>
          <a:prstGeom prst="rect">
            <a:avLst/>
          </a:prstGeom>
        </p:spPr>
      </p:pic>
      <p:sp>
        <p:nvSpPr>
          <p:cNvPr id="6" name="Text Placeholder 5"/>
          <p:cNvSpPr>
            <a:spLocks noGrp="1"/>
          </p:cNvSpPr>
          <p:nvPr>
            <p:ph type="body" sz="half" idx="2"/>
          </p:nvPr>
        </p:nvSpPr>
        <p:spPr>
          <a:xfrm>
            <a:off x="747440" y="3008949"/>
            <a:ext cx="5297398" cy="3710855"/>
          </a:xfrm>
        </p:spPr>
        <p:txBody>
          <a:bodyPr>
            <a:normAutofit/>
          </a:bodyPr>
          <a:lstStyle/>
          <a:p>
            <a:pPr algn="ctr"/>
            <a:r>
              <a:rPr lang="en-US" sz="3200" b="1" u="sng" dirty="0"/>
              <a:t>National Park Service Tour</a:t>
            </a:r>
          </a:p>
        </p:txBody>
      </p:sp>
      <p:pic>
        <p:nvPicPr>
          <p:cNvPr id="9" name="Picture 8"/>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833954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2270" y="270547"/>
            <a:ext cx="6887457" cy="957729"/>
          </a:xfrm>
        </p:spPr>
        <p:txBody>
          <a:bodyPr>
            <a:normAutofit fontScale="90000"/>
          </a:bodyPr>
          <a:lstStyle/>
          <a:p>
            <a:pPr algn="ctr"/>
            <a:r>
              <a:rPr lang="en-US" b="1" u="sng" dirty="0"/>
              <a:t>Ellis Island 360 Virtual Tour</a:t>
            </a:r>
          </a:p>
        </p:txBody>
      </p:sp>
      <p:pic>
        <p:nvPicPr>
          <p:cNvPr id="6" name="Picture 5"/>
          <p:cNvPicPr>
            <a:picLocks noChangeAspect="1"/>
          </p:cNvPicPr>
          <p:nvPr/>
        </p:nvPicPr>
        <p:blipFill>
          <a:blip r:embed="rId3"/>
          <a:stretch>
            <a:fillRect/>
          </a:stretch>
        </p:blipFill>
        <p:spPr>
          <a:xfrm>
            <a:off x="-13648" y="6300883"/>
            <a:ext cx="1742192" cy="590342"/>
          </a:xfrm>
          <a:prstGeom prst="rect">
            <a:avLst/>
          </a:prstGeom>
        </p:spPr>
      </p:pic>
      <p:pic>
        <p:nvPicPr>
          <p:cNvPr id="4" name="Picture 3" descr="A view of a city next to a window&#10;&#10;Description automatically generated">
            <a:hlinkClick r:id="rId4"/>
            <a:extLst>
              <a:ext uri="{FF2B5EF4-FFF2-40B4-BE49-F238E27FC236}">
                <a16:creationId xmlns:a16="http://schemas.microsoft.com/office/drawing/2014/main" xmlns="" id="{5EBDC9C8-8935-E949-AC12-5CDC9FA95F10}"/>
              </a:ext>
            </a:extLst>
          </p:cNvPr>
          <p:cNvPicPr>
            <a:picLocks noChangeAspect="1"/>
          </p:cNvPicPr>
          <p:nvPr/>
        </p:nvPicPr>
        <p:blipFill>
          <a:blip/>
          <a:stretch>
            <a:fillRect/>
          </a:stretch>
        </p:blipFill>
        <p:spPr>
          <a:xfrm>
            <a:off x="2086494" y="1623105"/>
            <a:ext cx="8019011" cy="3536873"/>
          </a:xfrm>
          <a:prstGeom prst="rect">
            <a:avLst/>
          </a:prstGeom>
          <a:ln w="38100">
            <a:solidFill>
              <a:schemeClr val="tx1"/>
            </a:solidFill>
          </a:ln>
        </p:spPr>
      </p:pic>
    </p:spTree>
    <p:extLst>
      <p:ext uri="{BB962C8B-B14F-4D97-AF65-F5344CB8AC3E}">
        <p14:creationId xmlns:p14="http://schemas.microsoft.com/office/powerpoint/2010/main" val="2799205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6760" y="607423"/>
            <a:ext cx="5750440" cy="1810379"/>
          </a:xfrm>
        </p:spPr>
        <p:txBody>
          <a:bodyPr/>
          <a:lstStyle/>
          <a:p>
            <a:pPr algn="ctr"/>
            <a:r>
              <a:rPr lang="en-US" sz="3600" dirty="0"/>
              <a:t>Virtual Tour </a:t>
            </a:r>
            <a:br>
              <a:rPr lang="en-US" sz="3600" dirty="0"/>
            </a:br>
            <a:r>
              <a:rPr lang="en-US" sz="3600" dirty="0"/>
              <a:t>of </a:t>
            </a:r>
            <a:br>
              <a:rPr lang="en-US" sz="3600" dirty="0"/>
            </a:br>
            <a:r>
              <a:rPr lang="en-US" sz="3600" dirty="0"/>
              <a:t>The Statue of Liberty </a:t>
            </a:r>
          </a:p>
        </p:txBody>
      </p:sp>
      <p:pic>
        <p:nvPicPr>
          <p:cNvPr id="8" name="Picture Placeholder 7"/>
          <p:cNvPicPr>
            <a:picLocks noGrp="1" noChangeAspect="1"/>
          </p:cNvPicPr>
          <p:nvPr>
            <p:ph type="pic" idx="1"/>
          </p:nvPr>
        </p:nvPicPr>
        <p:blipFill>
          <a:blip/>
          <a:srcRect l="8438" r="8438"/>
          <a:stretch>
            <a:fillRect/>
          </a:stretch>
        </p:blipFill>
        <p:spPr>
          <a:prstGeom prst="rect">
            <a:avLst/>
          </a:prstGeom>
        </p:spPr>
      </p:pic>
      <p:sp>
        <p:nvSpPr>
          <p:cNvPr id="7" name="Text Placeholder 6"/>
          <p:cNvSpPr>
            <a:spLocks noGrp="1"/>
          </p:cNvSpPr>
          <p:nvPr>
            <p:ph type="body" sz="half" idx="2"/>
          </p:nvPr>
        </p:nvSpPr>
        <p:spPr>
          <a:xfrm>
            <a:off x="746760" y="3041021"/>
            <a:ext cx="5297398" cy="3710855"/>
          </a:xfrm>
        </p:spPr>
        <p:txBody>
          <a:bodyPr>
            <a:normAutofit/>
          </a:bodyPr>
          <a:lstStyle/>
          <a:p>
            <a:pPr algn="ctr"/>
            <a:r>
              <a:rPr lang="en-US" sz="3200" b="1" u="sng" dirty="0"/>
              <a:t>Videos </a:t>
            </a:r>
          </a:p>
          <a:p>
            <a:pPr marL="0" indent="0" algn="ctr">
              <a:buNone/>
            </a:pPr>
            <a:r>
              <a:rPr lang="en-US" sz="3200" b="1" u="sng" dirty="0"/>
              <a:t>&amp; </a:t>
            </a:r>
          </a:p>
          <a:p>
            <a:pPr marL="0" indent="0" algn="ctr">
              <a:buNone/>
            </a:pPr>
            <a:r>
              <a:rPr lang="en-US" sz="3200" b="1" dirty="0"/>
              <a:t>  </a:t>
            </a:r>
            <a:r>
              <a:rPr lang="en-US" sz="3200" b="1" u="sng" dirty="0"/>
              <a:t>360 Virtual Tours</a:t>
            </a:r>
          </a:p>
        </p:txBody>
      </p:sp>
      <p:pic>
        <p:nvPicPr>
          <p:cNvPr id="9" name="Picture 8"/>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2079658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Virtual Tour </a:t>
            </a:r>
            <a:br>
              <a:rPr lang="en-US" dirty="0"/>
            </a:br>
            <a:r>
              <a:rPr lang="en-US" dirty="0"/>
              <a:t>of </a:t>
            </a:r>
            <a:br>
              <a:rPr lang="en-US" dirty="0"/>
            </a:br>
            <a:r>
              <a:rPr lang="en-US" dirty="0"/>
              <a:t> Liberty Island</a:t>
            </a:r>
          </a:p>
        </p:txBody>
      </p:sp>
      <p:pic>
        <p:nvPicPr>
          <p:cNvPr id="8" name="Picture Placeholder 7">
            <a:hlinkClick r:id="rId3"/>
          </p:cNvPr>
          <p:cNvPicPr>
            <a:picLocks noGrp="1" noChangeAspect="1"/>
          </p:cNvPicPr>
          <p:nvPr>
            <p:ph type="pic" idx="1"/>
          </p:nvPr>
        </p:nvPicPr>
        <p:blipFill>
          <a:blip/>
          <a:srcRect l="15035" r="15035"/>
          <a:stretch>
            <a:fillRect/>
          </a:stretch>
        </p:blipFill>
        <p:spPr>
          <a:prstGeom prst="rect">
            <a:avLst/>
          </a:prstGeom>
        </p:spPr>
      </p:pic>
      <p:sp>
        <p:nvSpPr>
          <p:cNvPr id="7" name="Text Placeholder 6"/>
          <p:cNvSpPr>
            <a:spLocks noGrp="1"/>
          </p:cNvSpPr>
          <p:nvPr>
            <p:ph type="body" sz="half" idx="2"/>
          </p:nvPr>
        </p:nvSpPr>
        <p:spPr>
          <a:xfrm>
            <a:off x="883920" y="2774853"/>
            <a:ext cx="5297398" cy="3710855"/>
          </a:xfrm>
        </p:spPr>
        <p:txBody>
          <a:bodyPr>
            <a:normAutofit/>
          </a:bodyPr>
          <a:lstStyle/>
          <a:p>
            <a:pPr algn="ctr"/>
            <a:r>
              <a:rPr lang="en-US" sz="3200" b="1" u="sng" dirty="0"/>
              <a:t>National Park Service Tour</a:t>
            </a:r>
          </a:p>
        </p:txBody>
      </p:sp>
      <p:pic>
        <p:nvPicPr>
          <p:cNvPr id="9" name="Picture 8"/>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4197632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device&#10;&#10;Description automatically generated">
            <a:extLst>
              <a:ext uri="{FF2B5EF4-FFF2-40B4-BE49-F238E27FC236}">
                <a16:creationId xmlns:a16="http://schemas.microsoft.com/office/drawing/2014/main" xmlns="" id="{44314B65-AE52-6247-B30E-953DAF26672D}"/>
              </a:ext>
            </a:extLst>
          </p:cNvPr>
          <p:cNvPicPr>
            <a:picLocks noChangeAspect="1"/>
          </p:cNvPicPr>
          <p:nvPr/>
        </p:nvPicPr>
        <p:blipFill rotWithShape="1">
          <a:blip r:embed="rId3"/>
          <a:srcRect l="7405" r="9349" b="4"/>
          <a:stretch/>
        </p:blipFill>
        <p:spPr>
          <a:xfrm>
            <a:off x="4541040" y="2952166"/>
            <a:ext cx="2880000" cy="2880000"/>
          </a:xfrm>
          <a:prstGeom prst="rect">
            <a:avLst/>
          </a:prstGeom>
          <a:noFill/>
          <a:ln w="38100">
            <a:solidFill>
              <a:srgbClr val="FFFFFF"/>
            </a:solidFill>
          </a:ln>
        </p:spPr>
      </p:pic>
      <p:pic>
        <p:nvPicPr>
          <p:cNvPr id="14" name="Picture 13" descr="A picture containing toy, sign&#10;&#10;Description automatically generated">
            <a:extLst>
              <a:ext uri="{FF2B5EF4-FFF2-40B4-BE49-F238E27FC236}">
                <a16:creationId xmlns:a16="http://schemas.microsoft.com/office/drawing/2014/main" xmlns="" id="{D991CCAC-E55B-C347-8545-AD0FBB4827C1}"/>
              </a:ext>
            </a:extLst>
          </p:cNvPr>
          <p:cNvPicPr>
            <a:picLocks noChangeAspect="1"/>
          </p:cNvPicPr>
          <p:nvPr/>
        </p:nvPicPr>
        <p:blipFill rotWithShape="1">
          <a:blip r:embed="rId4"/>
          <a:srcRect l="9109" r="33639" b="-3"/>
          <a:stretch/>
        </p:blipFill>
        <p:spPr>
          <a:xfrm>
            <a:off x="807720" y="2952166"/>
            <a:ext cx="2880000" cy="2880000"/>
          </a:xfrm>
          <a:prstGeom prst="rect">
            <a:avLst/>
          </a:prstGeom>
          <a:noFill/>
          <a:ln w="38100">
            <a:solidFill>
              <a:srgbClr val="FFFFFF"/>
            </a:solidFill>
          </a:ln>
        </p:spPr>
      </p:pic>
      <p:sp>
        <p:nvSpPr>
          <p:cNvPr id="4" name="Title 3">
            <a:extLst>
              <a:ext uri="{FF2B5EF4-FFF2-40B4-BE49-F238E27FC236}">
                <a16:creationId xmlns:a16="http://schemas.microsoft.com/office/drawing/2014/main" xmlns="" id="{E361AA0D-0EB3-874D-9FA2-107AB50A8D5A}"/>
              </a:ext>
            </a:extLst>
          </p:cNvPr>
          <p:cNvSpPr>
            <a:spLocks noGrp="1"/>
          </p:cNvSpPr>
          <p:nvPr>
            <p:ph type="title"/>
          </p:nvPr>
        </p:nvSpPr>
        <p:spPr>
          <a:xfrm>
            <a:off x="807747" y="289559"/>
            <a:ext cx="10564350" cy="1127761"/>
          </a:xfrm>
        </p:spPr>
        <p:txBody>
          <a:bodyPr anchor="b">
            <a:normAutofit/>
          </a:bodyPr>
          <a:lstStyle/>
          <a:p>
            <a:r>
              <a:rPr lang="en-US" dirty="0"/>
              <a:t>Virtual Training Options</a:t>
            </a:r>
          </a:p>
        </p:txBody>
      </p:sp>
      <p:sp>
        <p:nvSpPr>
          <p:cNvPr id="6" name="Text Placeholder 5">
            <a:extLst>
              <a:ext uri="{FF2B5EF4-FFF2-40B4-BE49-F238E27FC236}">
                <a16:creationId xmlns:a16="http://schemas.microsoft.com/office/drawing/2014/main" xmlns="" id="{4D455955-AE44-5B4E-B213-3BAD5675779F}"/>
              </a:ext>
            </a:extLst>
          </p:cNvPr>
          <p:cNvSpPr>
            <a:spLocks noGrp="1"/>
          </p:cNvSpPr>
          <p:nvPr>
            <p:ph type="body" sz="quarter" idx="21"/>
          </p:nvPr>
        </p:nvSpPr>
        <p:spPr>
          <a:xfrm>
            <a:off x="807720" y="1493521"/>
            <a:ext cx="10561319" cy="1127762"/>
          </a:xfrm>
        </p:spPr>
        <p:txBody>
          <a:bodyPr anchor="t">
            <a:normAutofit/>
          </a:bodyPr>
          <a:lstStyle/>
          <a:p>
            <a:r>
              <a:rPr lang="en-US" i="1" dirty="0"/>
              <a:t>Solutions to COVID-19 Travel Training Restrictions</a:t>
            </a:r>
          </a:p>
        </p:txBody>
      </p:sp>
      <p:pic>
        <p:nvPicPr>
          <p:cNvPr id="20" name="Picture 19" descr="A picture containing toy, table, desk, computer&#10;&#10;Description automatically generated">
            <a:extLst>
              <a:ext uri="{FF2B5EF4-FFF2-40B4-BE49-F238E27FC236}">
                <a16:creationId xmlns:a16="http://schemas.microsoft.com/office/drawing/2014/main" xmlns="" id="{7CDC2C7F-ED53-B847-988B-1BF3DCB41741}"/>
              </a:ext>
            </a:extLst>
          </p:cNvPr>
          <p:cNvPicPr>
            <a:picLocks noChangeAspect="1"/>
          </p:cNvPicPr>
          <p:nvPr/>
        </p:nvPicPr>
        <p:blipFill rotWithShape="1">
          <a:blip r:embed="rId5"/>
          <a:srcRect t="2837" r="6316"/>
          <a:stretch/>
        </p:blipFill>
        <p:spPr>
          <a:xfrm>
            <a:off x="8074096" y="2952166"/>
            <a:ext cx="3294943" cy="2880000"/>
          </a:xfrm>
          <a:prstGeom prst="rect">
            <a:avLst/>
          </a:prstGeom>
          <a:ln w="38100">
            <a:solidFill>
              <a:srgbClr val="FFFFFF"/>
            </a:solidFill>
          </a:ln>
        </p:spPr>
      </p:pic>
    </p:spTree>
    <p:extLst>
      <p:ext uri="{BB962C8B-B14F-4D97-AF65-F5344CB8AC3E}">
        <p14:creationId xmlns:p14="http://schemas.microsoft.com/office/powerpoint/2010/main" val="4036230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7354" y="218936"/>
            <a:ext cx="8834424" cy="957729"/>
          </a:xfrm>
        </p:spPr>
        <p:txBody>
          <a:bodyPr>
            <a:normAutofit fontScale="90000"/>
          </a:bodyPr>
          <a:lstStyle/>
          <a:p>
            <a:pPr algn="ctr"/>
            <a:r>
              <a:rPr lang="en-US" b="1" u="sng" dirty="0"/>
              <a:t>The New Statue of Liberty Museum </a:t>
            </a:r>
          </a:p>
        </p:txBody>
      </p:sp>
      <p:pic>
        <p:nvPicPr>
          <p:cNvPr id="5" name="uqUJe3HENww"/>
          <p:cNvPicPr>
            <a:picLocks noRot="1" noChangeAspect="1"/>
          </p:cNvPicPr>
          <p:nvPr>
            <a:videoFile r:link="rId1"/>
          </p:nvPr>
        </p:nvPicPr>
        <p:blipFill>
          <a:blip/>
          <a:stretch>
            <a:fillRect/>
          </a:stretch>
        </p:blipFill>
        <p:spPr>
          <a:xfrm>
            <a:off x="1587575" y="1176665"/>
            <a:ext cx="8033983" cy="4519115"/>
          </a:xfrm>
          <a:prstGeom prst="rect">
            <a:avLst/>
          </a:prstGeom>
        </p:spPr>
      </p:pic>
      <p:pic>
        <p:nvPicPr>
          <p:cNvPr id="6" name="Picture 5"/>
          <p:cNvPicPr>
            <a:picLocks noChangeAspect="1"/>
          </p:cNvPicPr>
          <p:nvPr/>
        </p:nvPicPr>
        <p:blipFill>
          <a:blip r:embed="rId4"/>
          <a:stretch>
            <a:fillRect/>
          </a:stretch>
        </p:blipFill>
        <p:spPr>
          <a:xfrm>
            <a:off x="-13648" y="6300883"/>
            <a:ext cx="1742192" cy="590342"/>
          </a:xfrm>
          <a:prstGeom prst="rect">
            <a:avLst/>
          </a:prstGeom>
        </p:spPr>
      </p:pic>
    </p:spTree>
    <p:extLst>
      <p:ext uri="{BB962C8B-B14F-4D97-AF65-F5344CB8AC3E}">
        <p14:creationId xmlns:p14="http://schemas.microsoft.com/office/powerpoint/2010/main" val="3739448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4334" y="385781"/>
            <a:ext cx="7654006" cy="957729"/>
          </a:xfrm>
        </p:spPr>
        <p:txBody>
          <a:bodyPr>
            <a:normAutofit fontScale="90000"/>
          </a:bodyPr>
          <a:lstStyle/>
          <a:p>
            <a:pPr algn="ctr"/>
            <a:r>
              <a:rPr lang="en-US" b="1" u="sng" dirty="0"/>
              <a:t>The Statue of Liberty Museum</a:t>
            </a:r>
          </a:p>
        </p:txBody>
      </p:sp>
      <p:pic>
        <p:nvPicPr>
          <p:cNvPr id="5" name="Q9UJex3z75g"/>
          <p:cNvPicPr>
            <a:picLocks noRot="1" noChangeAspect="1"/>
          </p:cNvPicPr>
          <p:nvPr>
            <a:videoFile r:link="rId1"/>
          </p:nvPr>
        </p:nvPicPr>
        <p:blipFill>
          <a:blip/>
          <a:stretch>
            <a:fillRect/>
          </a:stretch>
        </p:blipFill>
        <p:spPr>
          <a:xfrm>
            <a:off x="2011414" y="1343510"/>
            <a:ext cx="7566926" cy="4256396"/>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3648" y="6300883"/>
            <a:ext cx="1742192" cy="590342"/>
          </a:xfrm>
          <a:prstGeom prst="rect">
            <a:avLst/>
          </a:prstGeom>
        </p:spPr>
      </p:pic>
    </p:spTree>
    <p:extLst>
      <p:ext uri="{BB962C8B-B14F-4D97-AF65-F5344CB8AC3E}">
        <p14:creationId xmlns:p14="http://schemas.microsoft.com/office/powerpoint/2010/main" val="1236803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1189" y="273526"/>
            <a:ext cx="6746316" cy="957729"/>
          </a:xfrm>
        </p:spPr>
        <p:txBody>
          <a:bodyPr>
            <a:normAutofit/>
          </a:bodyPr>
          <a:lstStyle/>
          <a:p>
            <a:pPr algn="ctr"/>
            <a:r>
              <a:rPr lang="en-US" b="1" u="sng" dirty="0"/>
              <a:t>Living on Liberty Island</a:t>
            </a:r>
          </a:p>
        </p:txBody>
      </p:sp>
      <p:pic>
        <p:nvPicPr>
          <p:cNvPr id="5" name="Picture 4"/>
          <p:cNvPicPr>
            <a:picLocks noChangeAspect="1"/>
          </p:cNvPicPr>
          <p:nvPr/>
        </p:nvPicPr>
        <p:blipFill>
          <a:blip r:embed="rId3"/>
          <a:stretch>
            <a:fillRect/>
          </a:stretch>
        </p:blipFill>
        <p:spPr>
          <a:xfrm>
            <a:off x="-13648" y="6300883"/>
            <a:ext cx="1742192" cy="590342"/>
          </a:xfrm>
          <a:prstGeom prst="rect">
            <a:avLst/>
          </a:prstGeom>
        </p:spPr>
      </p:pic>
      <p:pic>
        <p:nvPicPr>
          <p:cNvPr id="4" name="Picture 3" descr="A couple of people that are standing in the water&#10;&#10;Description automatically generated">
            <a:hlinkClick r:id="rId4"/>
            <a:extLst>
              <a:ext uri="{FF2B5EF4-FFF2-40B4-BE49-F238E27FC236}">
                <a16:creationId xmlns:a16="http://schemas.microsoft.com/office/drawing/2014/main" xmlns="" id="{E862FE57-6FBE-B843-94CC-BD64CED39B1F}"/>
              </a:ext>
            </a:extLst>
          </p:cNvPr>
          <p:cNvPicPr>
            <a:picLocks noChangeAspect="1"/>
          </p:cNvPicPr>
          <p:nvPr/>
        </p:nvPicPr>
        <p:blipFill>
          <a:blip/>
          <a:stretch>
            <a:fillRect/>
          </a:stretch>
        </p:blipFill>
        <p:spPr>
          <a:xfrm>
            <a:off x="2401660" y="1623607"/>
            <a:ext cx="6965373" cy="3610785"/>
          </a:xfrm>
          <a:prstGeom prst="rect">
            <a:avLst/>
          </a:prstGeom>
          <a:ln w="38100">
            <a:solidFill>
              <a:schemeClr val="tx1"/>
            </a:solidFill>
          </a:ln>
        </p:spPr>
      </p:pic>
    </p:spTree>
    <p:extLst>
      <p:ext uri="{BB962C8B-B14F-4D97-AF65-F5344CB8AC3E}">
        <p14:creationId xmlns:p14="http://schemas.microsoft.com/office/powerpoint/2010/main" val="676855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Virtual Tour of Statue</a:t>
            </a:r>
            <a:br>
              <a:rPr lang="en-US" dirty="0"/>
            </a:br>
            <a:r>
              <a:rPr lang="en-US" dirty="0"/>
              <a:t> of</a:t>
            </a:r>
            <a:br>
              <a:rPr lang="en-US" dirty="0"/>
            </a:br>
            <a:r>
              <a:rPr lang="en-US" dirty="0"/>
              <a:t> Liberty Museum</a:t>
            </a:r>
          </a:p>
        </p:txBody>
      </p:sp>
      <p:sp>
        <p:nvSpPr>
          <p:cNvPr id="4" name="Text Placeholder 3"/>
          <p:cNvSpPr>
            <a:spLocks noGrp="1"/>
          </p:cNvSpPr>
          <p:nvPr>
            <p:ph type="body" sz="half" idx="2"/>
          </p:nvPr>
        </p:nvSpPr>
        <p:spPr>
          <a:xfrm>
            <a:off x="883920" y="2968006"/>
            <a:ext cx="5297398" cy="3710855"/>
          </a:xfrm>
        </p:spPr>
        <p:txBody>
          <a:bodyPr>
            <a:normAutofit/>
          </a:bodyPr>
          <a:lstStyle/>
          <a:p>
            <a:pPr algn="ctr"/>
            <a:r>
              <a:rPr lang="en-US" sz="3200" b="1" u="sng" dirty="0"/>
              <a:t>A look inside</a:t>
            </a:r>
          </a:p>
          <a:p>
            <a:pPr marL="0" indent="0" algn="ctr">
              <a:buNone/>
            </a:pPr>
            <a:r>
              <a:rPr lang="en-US" sz="3200" b="1" dirty="0"/>
              <a:t>   </a:t>
            </a:r>
            <a:r>
              <a:rPr lang="en-US" sz="3200" b="1" u="sng" dirty="0"/>
              <a:t>Statue of Liberty </a:t>
            </a:r>
          </a:p>
          <a:p>
            <a:pPr marL="0" indent="0" algn="ctr">
              <a:buNone/>
            </a:pPr>
            <a:r>
              <a:rPr lang="en-US" sz="3200" b="1" u="sng" dirty="0"/>
              <a:t>Museum</a:t>
            </a:r>
          </a:p>
        </p:txBody>
      </p:sp>
      <p:pic>
        <p:nvPicPr>
          <p:cNvPr id="7" name="Picture Placeholder 6">
            <a:hlinkClick r:id="rId3"/>
          </p:cNvPr>
          <p:cNvPicPr>
            <a:picLocks noGrp="1" noChangeAspect="1"/>
          </p:cNvPicPr>
          <p:nvPr>
            <p:ph type="pic" idx="1"/>
          </p:nvPr>
        </p:nvPicPr>
        <p:blipFill>
          <a:blip/>
          <a:srcRect l="21845" r="21845"/>
          <a:stretch>
            <a:fillRect/>
          </a:stretch>
        </p:blipFill>
        <p:spPr>
          <a:prstGeom prst="rect">
            <a:avLst/>
          </a:prstGeom>
        </p:spPr>
      </p:pic>
      <p:pic>
        <p:nvPicPr>
          <p:cNvPr id="8" name="Picture 7"/>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715275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a:srcRect l="8647" r="8647"/>
          <a:stretch>
            <a:fillRect/>
          </a:stretch>
        </p:blipFill>
        <p:spPr>
          <a:prstGeom prst="rect">
            <a:avLst/>
          </a:prstGeom>
        </p:spPr>
      </p:pic>
      <p:sp>
        <p:nvSpPr>
          <p:cNvPr id="3" name="Title 2"/>
          <p:cNvSpPr>
            <a:spLocks noGrp="1"/>
          </p:cNvSpPr>
          <p:nvPr>
            <p:ph type="title"/>
          </p:nvPr>
        </p:nvSpPr>
        <p:spPr>
          <a:xfrm>
            <a:off x="8035834" y="146957"/>
            <a:ext cx="4156166" cy="2073729"/>
          </a:xfrm>
          <a:solidFill>
            <a:schemeClr val="bg1">
              <a:lumMod val="95000"/>
            </a:schemeClr>
          </a:solidFill>
          <a:ln>
            <a:solidFill>
              <a:schemeClr val="tx1"/>
            </a:solidFill>
          </a:ln>
        </p:spPr>
        <p:txBody>
          <a:bodyPr>
            <a:noAutofit/>
          </a:bodyPr>
          <a:lstStyle/>
          <a:p>
            <a:pPr algn="ctr"/>
            <a:r>
              <a:rPr lang="en-US" sz="4400" b="1" dirty="0"/>
              <a:t>Time to head back to school</a:t>
            </a:r>
          </a:p>
        </p:txBody>
      </p:sp>
      <p:pic>
        <p:nvPicPr>
          <p:cNvPr id="4" name="Picture 3"/>
          <p:cNvPicPr>
            <a:picLocks noChangeAspect="1"/>
          </p:cNvPicPr>
          <p:nvPr/>
        </p:nvPicPr>
        <p:blipFill>
          <a:blip r:embed="rId3"/>
          <a:stretch>
            <a:fillRect/>
          </a:stretch>
        </p:blipFill>
        <p:spPr>
          <a:xfrm>
            <a:off x="-13648" y="6300883"/>
            <a:ext cx="1742192" cy="590342"/>
          </a:xfrm>
          <a:prstGeom prst="rect">
            <a:avLst/>
          </a:prstGeom>
        </p:spPr>
      </p:pic>
    </p:spTree>
    <p:extLst>
      <p:ext uri="{BB962C8B-B14F-4D97-AF65-F5344CB8AC3E}">
        <p14:creationId xmlns:p14="http://schemas.microsoft.com/office/powerpoint/2010/main" val="3732941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Liberty Island</a:t>
            </a:r>
            <a:br>
              <a:rPr lang="en-US" dirty="0"/>
            </a:br>
            <a:r>
              <a:rPr lang="en-US" dirty="0"/>
              <a:t> State Park Ferry</a:t>
            </a:r>
          </a:p>
        </p:txBody>
      </p:sp>
      <p:pic>
        <p:nvPicPr>
          <p:cNvPr id="5" name="Picture Placeholder 4"/>
          <p:cNvPicPr>
            <a:picLocks noGrp="1" noChangeAspect="1"/>
          </p:cNvPicPr>
          <p:nvPr>
            <p:ph type="pic" idx="1"/>
          </p:nvPr>
        </p:nvPicPr>
        <p:blipFill>
          <a:blip/>
          <a:srcRect l="3544" r="3544"/>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3200" b="1" u="sng" dirty="0"/>
              <a:t>Board the Ferry </a:t>
            </a:r>
          </a:p>
          <a:p>
            <a:pPr marL="0" indent="0" algn="ctr">
              <a:buNone/>
            </a:pPr>
            <a:r>
              <a:rPr lang="en-US" sz="3200" b="1" u="sng" dirty="0"/>
              <a:t>to</a:t>
            </a:r>
          </a:p>
          <a:p>
            <a:pPr marL="0" indent="0" algn="ctr">
              <a:buNone/>
            </a:pPr>
            <a:r>
              <a:rPr lang="en-US" sz="3200" b="1" dirty="0"/>
              <a:t>  </a:t>
            </a:r>
            <a:r>
              <a:rPr lang="en-US" sz="3200" b="1" u="sng" dirty="0"/>
              <a:t>Liberty State Park</a:t>
            </a:r>
          </a:p>
        </p:txBody>
      </p:sp>
      <p:pic>
        <p:nvPicPr>
          <p:cNvPr id="6" name="Picture 5"/>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702468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7440" y="592183"/>
            <a:ext cx="5750440" cy="1810379"/>
          </a:xfrm>
        </p:spPr>
        <p:txBody>
          <a:bodyPr/>
          <a:lstStyle/>
          <a:p>
            <a:pPr algn="ctr"/>
            <a:r>
              <a:rPr lang="en-US" dirty="0"/>
              <a:t>Heading back to</a:t>
            </a:r>
            <a:br>
              <a:rPr lang="en-US" dirty="0"/>
            </a:br>
            <a:r>
              <a:rPr lang="en-US" dirty="0"/>
              <a:t> Liberty State Park </a:t>
            </a:r>
          </a:p>
        </p:txBody>
      </p:sp>
      <p:pic>
        <p:nvPicPr>
          <p:cNvPr id="8" name="Picture Placeholder 7"/>
          <p:cNvPicPr>
            <a:picLocks noGrp="1" noChangeAspect="1"/>
          </p:cNvPicPr>
          <p:nvPr>
            <p:ph type="pic" idx="1"/>
          </p:nvPr>
        </p:nvPicPr>
        <p:blipFill>
          <a:blip/>
          <a:srcRect l="17571" r="17571"/>
          <a:stretch>
            <a:fillRect/>
          </a:stretch>
        </p:blipFill>
        <p:spPr>
          <a:prstGeom prst="rect">
            <a:avLst/>
          </a:prstGeom>
        </p:spPr>
      </p:pic>
      <p:pic>
        <p:nvPicPr>
          <p:cNvPr id="9" name="Picture 8"/>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2095662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Plan Our Trip!</a:t>
            </a:r>
          </a:p>
        </p:txBody>
      </p:sp>
      <p:sp>
        <p:nvSpPr>
          <p:cNvPr id="6" name="Text Placeholder 5"/>
          <p:cNvSpPr>
            <a:spLocks noGrp="1"/>
          </p:cNvSpPr>
          <p:nvPr>
            <p:ph type="body" sz="quarter" idx="21"/>
          </p:nvPr>
        </p:nvSpPr>
        <p:spPr/>
        <p:txBody>
          <a:bodyPr/>
          <a:lstStyle/>
          <a:p>
            <a:r>
              <a:rPr lang="en-US" u="sng" dirty="0"/>
              <a:t>Using NJ Transit’s Trip Planner</a:t>
            </a:r>
          </a:p>
        </p:txBody>
      </p:sp>
      <p:pic>
        <p:nvPicPr>
          <p:cNvPr id="7" name="Picture 6">
            <a:hlinkClick r:id="rId3"/>
          </p:cNvPr>
          <p:cNvPicPr>
            <a:picLocks noChangeAspect="1"/>
          </p:cNvPicPr>
          <p:nvPr/>
        </p:nvPicPr>
        <p:blipFill>
          <a:blip r:embed="rId4"/>
          <a:stretch>
            <a:fillRect/>
          </a:stretch>
        </p:blipFill>
        <p:spPr>
          <a:xfrm>
            <a:off x="1368408" y="2697484"/>
            <a:ext cx="9495693" cy="3427545"/>
          </a:xfrm>
          <a:prstGeom prst="rect">
            <a:avLst/>
          </a:prstGeom>
        </p:spPr>
      </p:pic>
      <p:pic>
        <p:nvPicPr>
          <p:cNvPr id="5" name="Picture 4"/>
          <p:cNvPicPr>
            <a:picLocks noChangeAspect="1"/>
          </p:cNvPicPr>
          <p:nvPr/>
        </p:nvPicPr>
        <p:blipFill>
          <a:blip r:embed="rId5"/>
          <a:stretch>
            <a:fillRect/>
          </a:stretch>
        </p:blipFill>
        <p:spPr>
          <a:xfrm>
            <a:off x="-13648" y="6284258"/>
            <a:ext cx="1742192" cy="590342"/>
          </a:xfrm>
          <a:prstGeom prst="rect">
            <a:avLst/>
          </a:prstGeom>
        </p:spPr>
      </p:pic>
    </p:spTree>
    <p:extLst>
      <p:ext uri="{BB962C8B-B14F-4D97-AF65-F5344CB8AC3E}">
        <p14:creationId xmlns:p14="http://schemas.microsoft.com/office/powerpoint/2010/main" val="3983714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8"/>
          </p:nvPr>
        </p:nvPicPr>
        <p:blipFill>
          <a:blip/>
          <a:srcRect l="11133" r="11133"/>
          <a:stretch>
            <a:fillRect/>
          </a:stretch>
        </p:blipFill>
        <p:spPr>
          <a:prstGeom prst="rect">
            <a:avLst/>
          </a:prstGeom>
        </p:spPr>
      </p:pic>
      <p:pic>
        <p:nvPicPr>
          <p:cNvPr id="10" name="Picture Placeholder 9"/>
          <p:cNvPicPr>
            <a:picLocks noGrp="1" noChangeAspect="1"/>
          </p:cNvPicPr>
          <p:nvPr>
            <p:ph type="pic" sz="quarter" idx="20"/>
          </p:nvPr>
        </p:nvPicPr>
        <p:blipFill>
          <a:blip/>
          <a:srcRect l="15000" r="15000"/>
          <a:stretch>
            <a:fillRect/>
          </a:stretch>
        </p:blipFill>
        <p:spPr>
          <a:prstGeom prst="rect">
            <a:avLst/>
          </a:prstGeom>
        </p:spPr>
      </p:pic>
      <p:sp>
        <p:nvSpPr>
          <p:cNvPr id="4" name="Title 3"/>
          <p:cNvSpPr>
            <a:spLocks noGrp="1"/>
          </p:cNvSpPr>
          <p:nvPr>
            <p:ph type="title"/>
          </p:nvPr>
        </p:nvSpPr>
        <p:spPr/>
        <p:txBody>
          <a:bodyPr/>
          <a:lstStyle/>
          <a:p>
            <a:r>
              <a:rPr lang="en-US" dirty="0"/>
              <a:t>What happens if we miss our bus or train?</a:t>
            </a:r>
          </a:p>
        </p:txBody>
      </p:sp>
      <p:pic>
        <p:nvPicPr>
          <p:cNvPr id="9" name="Picture Placeholder 8"/>
          <p:cNvPicPr>
            <a:picLocks noGrp="1" noChangeAspect="1"/>
          </p:cNvPicPr>
          <p:nvPr>
            <p:ph type="pic" sz="quarter" idx="19"/>
          </p:nvPr>
        </p:nvPicPr>
        <p:blipFill>
          <a:blip/>
          <a:srcRect l="16667" r="16667"/>
          <a:stretch>
            <a:fillRect/>
          </a:stretch>
        </p:blipFill>
        <p:spPr>
          <a:prstGeom prst="rect">
            <a:avLst/>
          </a:prstGeom>
        </p:spPr>
      </p:pic>
      <p:sp>
        <p:nvSpPr>
          <p:cNvPr id="6" name="Text Placeholder 5"/>
          <p:cNvSpPr>
            <a:spLocks noGrp="1"/>
          </p:cNvSpPr>
          <p:nvPr>
            <p:ph type="body" sz="quarter" idx="21"/>
          </p:nvPr>
        </p:nvSpPr>
        <p:spPr/>
        <p:txBody>
          <a:bodyPr/>
          <a:lstStyle/>
          <a:p>
            <a:r>
              <a:rPr lang="en-US" dirty="0"/>
              <a:t>Troubleshooting mistakes, cancellations and weather issues.</a:t>
            </a:r>
          </a:p>
        </p:txBody>
      </p:sp>
      <p:pic>
        <p:nvPicPr>
          <p:cNvPr id="8" name="Picture 7"/>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1818868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3"/>
          </p:cNvPr>
          <p:cNvPicPr>
            <a:picLocks noGrp="1" noChangeAspect="1"/>
          </p:cNvPicPr>
          <p:nvPr>
            <p:ph type="pic" sz="quarter" idx="13"/>
          </p:nvPr>
        </p:nvPicPr>
        <p:blipFill>
          <a:blip/>
          <a:srcRect t="4069" b="4069"/>
          <a:stretch>
            <a:fillRect/>
          </a:stretch>
        </p:blipFill>
        <p:spPr>
          <a:prstGeom prst="rect">
            <a:avLst/>
          </a:prstGeom>
        </p:spPr>
      </p:pic>
      <p:sp>
        <p:nvSpPr>
          <p:cNvPr id="3" name="Title 2"/>
          <p:cNvSpPr>
            <a:spLocks noGrp="1"/>
          </p:cNvSpPr>
          <p:nvPr>
            <p:ph type="title"/>
          </p:nvPr>
        </p:nvSpPr>
        <p:spPr>
          <a:xfrm>
            <a:off x="2197403" y="192891"/>
            <a:ext cx="7797193" cy="957729"/>
          </a:xfrm>
          <a:solidFill>
            <a:schemeClr val="bg1"/>
          </a:solidFill>
          <a:ln>
            <a:solidFill>
              <a:srgbClr val="FAB900"/>
            </a:solidFill>
          </a:ln>
        </p:spPr>
        <p:txBody>
          <a:bodyPr>
            <a:normAutofit fontScale="90000"/>
          </a:bodyPr>
          <a:lstStyle/>
          <a:p>
            <a:r>
              <a:rPr lang="en-US" dirty="0"/>
              <a:t>Liberty State Park Light Rail Station</a:t>
            </a:r>
          </a:p>
        </p:txBody>
      </p:sp>
      <p:pic>
        <p:nvPicPr>
          <p:cNvPr id="4" name="Picture 3"/>
          <p:cNvPicPr>
            <a:picLocks noChangeAspect="1"/>
          </p:cNvPicPr>
          <p:nvPr/>
        </p:nvPicPr>
        <p:blipFill>
          <a:blip r:embed="rId4"/>
          <a:stretch>
            <a:fillRect/>
          </a:stretch>
        </p:blipFill>
        <p:spPr>
          <a:xfrm>
            <a:off x="-49728" y="6294954"/>
            <a:ext cx="1742192" cy="590342"/>
          </a:xfrm>
          <a:prstGeom prst="rect">
            <a:avLst/>
          </a:prstGeom>
        </p:spPr>
      </p:pic>
    </p:spTree>
    <p:extLst>
      <p:ext uri="{BB962C8B-B14F-4D97-AF65-F5344CB8AC3E}">
        <p14:creationId xmlns:p14="http://schemas.microsoft.com/office/powerpoint/2010/main" val="1248973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rawing&#10;&#10;Description automatically generated">
            <a:extLst>
              <a:ext uri="{FF2B5EF4-FFF2-40B4-BE49-F238E27FC236}">
                <a16:creationId xmlns:a16="http://schemas.microsoft.com/office/drawing/2014/main" xmlns="" id="{F3D79575-E5C4-D645-B6A8-0A079C09C89F}"/>
              </a:ext>
            </a:extLst>
          </p:cNvPr>
          <p:cNvPicPr>
            <a:picLocks noGrp="1" noChangeAspect="1"/>
          </p:cNvPicPr>
          <p:nvPr>
            <p:ph type="pic" sz="quarter" idx="18"/>
          </p:nvPr>
        </p:nvPicPr>
        <p:blipFill>
          <a:blip/>
          <a:srcRect l="21875" r="21875"/>
          <a:stretch>
            <a:fillRect/>
          </a:stretch>
        </p:blipFill>
        <p:spPr/>
      </p:pic>
      <p:pic>
        <p:nvPicPr>
          <p:cNvPr id="20" name="Picture Placeholder 19" descr="A picture containing drawing&#10;&#10;Description automatically generated">
            <a:extLst>
              <a:ext uri="{FF2B5EF4-FFF2-40B4-BE49-F238E27FC236}">
                <a16:creationId xmlns:a16="http://schemas.microsoft.com/office/drawing/2014/main" xmlns="" id="{29E8193D-5E87-904B-AE07-76E86D561AF7}"/>
              </a:ext>
            </a:extLst>
          </p:cNvPr>
          <p:cNvPicPr>
            <a:picLocks noGrp="1" noChangeAspect="1"/>
          </p:cNvPicPr>
          <p:nvPr>
            <p:ph type="pic" sz="quarter" idx="20"/>
          </p:nvPr>
        </p:nvPicPr>
        <p:blipFill>
          <a:blip r:embed="rId3"/>
          <a:srcRect l="21622" r="21622"/>
          <a:stretch>
            <a:fillRect/>
          </a:stretch>
        </p:blipFill>
        <p:spPr/>
      </p:pic>
      <p:sp>
        <p:nvSpPr>
          <p:cNvPr id="2" name="Title 1">
            <a:extLst>
              <a:ext uri="{FF2B5EF4-FFF2-40B4-BE49-F238E27FC236}">
                <a16:creationId xmlns:a16="http://schemas.microsoft.com/office/drawing/2014/main" xmlns="" id="{15118239-3891-A448-9356-34D19BB8752E}"/>
              </a:ext>
            </a:extLst>
          </p:cNvPr>
          <p:cNvSpPr>
            <a:spLocks noGrp="1"/>
          </p:cNvSpPr>
          <p:nvPr>
            <p:ph type="title"/>
          </p:nvPr>
        </p:nvSpPr>
        <p:spPr>
          <a:ln>
            <a:solidFill>
              <a:schemeClr val="tx1"/>
            </a:solidFill>
          </a:ln>
        </p:spPr>
        <p:txBody>
          <a:bodyPr/>
          <a:lstStyle/>
          <a:p>
            <a:pPr algn="ctr"/>
            <a:r>
              <a:rPr lang="en-US" dirty="0"/>
              <a:t>Virtual Travel Training</a:t>
            </a:r>
          </a:p>
        </p:txBody>
      </p:sp>
      <p:sp>
        <p:nvSpPr>
          <p:cNvPr id="8" name="Text Placeholder 7">
            <a:extLst>
              <a:ext uri="{FF2B5EF4-FFF2-40B4-BE49-F238E27FC236}">
                <a16:creationId xmlns:a16="http://schemas.microsoft.com/office/drawing/2014/main" xmlns="" id="{E8714368-6A01-D44E-9706-58291492BDC1}"/>
              </a:ext>
            </a:extLst>
          </p:cNvPr>
          <p:cNvSpPr>
            <a:spLocks noGrp="1"/>
          </p:cNvSpPr>
          <p:nvPr>
            <p:ph type="body" sz="quarter" idx="21"/>
          </p:nvPr>
        </p:nvSpPr>
        <p:spPr>
          <a:xfrm>
            <a:off x="807747" y="1620862"/>
            <a:ext cx="10561319" cy="1127762"/>
          </a:xfrm>
        </p:spPr>
        <p:txBody>
          <a:bodyPr/>
          <a:lstStyle/>
          <a:p>
            <a:r>
              <a:rPr lang="en-US" i="1" u="sng" dirty="0"/>
              <a:t>Online Meeting Platforms</a:t>
            </a:r>
          </a:p>
        </p:txBody>
      </p:sp>
      <p:pic>
        <p:nvPicPr>
          <p:cNvPr id="18" name="Picture Placeholder 17" descr="A picture containing drawing&#10;&#10;Description automatically generated">
            <a:extLst>
              <a:ext uri="{FF2B5EF4-FFF2-40B4-BE49-F238E27FC236}">
                <a16:creationId xmlns:a16="http://schemas.microsoft.com/office/drawing/2014/main" xmlns="" id="{DEE2F953-D950-BC4E-BC5E-38F44B5D9975}"/>
              </a:ext>
            </a:extLst>
          </p:cNvPr>
          <p:cNvPicPr>
            <a:picLocks noGrp="1" noChangeAspect="1"/>
          </p:cNvPicPr>
          <p:nvPr>
            <p:ph type="pic" sz="quarter" idx="19"/>
          </p:nvPr>
        </p:nvPicPr>
        <p:blipFill>
          <a:blip r:embed="rId4"/>
          <a:srcRect/>
          <a:stretch>
            <a:fillRect/>
          </a:stretch>
        </p:blipFill>
        <p:spPr/>
      </p:pic>
    </p:spTree>
    <p:extLst>
      <p:ext uri="{BB962C8B-B14F-4D97-AF65-F5344CB8AC3E}">
        <p14:creationId xmlns:p14="http://schemas.microsoft.com/office/powerpoint/2010/main" val="1168842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Hudson Bergen Light </a:t>
            </a:r>
            <a:br>
              <a:rPr lang="en-US" dirty="0"/>
            </a:br>
            <a:r>
              <a:rPr lang="en-US" dirty="0"/>
              <a:t>Rail Map</a:t>
            </a:r>
          </a:p>
        </p:txBody>
      </p:sp>
      <p:pic>
        <p:nvPicPr>
          <p:cNvPr id="5" name="Picture Placeholder 4">
            <a:hlinkClick r:id="rId3"/>
          </p:cNvPr>
          <p:cNvPicPr>
            <a:picLocks noGrp="1" noChangeAspect="1"/>
          </p:cNvPicPr>
          <p:nvPr>
            <p:ph type="pic" idx="1"/>
          </p:nvPr>
        </p:nvPicPr>
        <p:blipFill>
          <a:blip/>
          <a:srcRect l="10220" r="10220"/>
          <a:stretch>
            <a:fillRect/>
          </a:stretch>
        </p:blipFill>
        <p:spPr>
          <a:prstGeom prst="rect">
            <a:avLst/>
          </a:prstGeom>
        </p:spPr>
      </p:pic>
      <p:sp>
        <p:nvSpPr>
          <p:cNvPr id="4" name="Text Placeholder 3"/>
          <p:cNvSpPr>
            <a:spLocks noGrp="1"/>
          </p:cNvSpPr>
          <p:nvPr>
            <p:ph type="body" sz="half" idx="2"/>
          </p:nvPr>
        </p:nvSpPr>
        <p:spPr/>
        <p:txBody>
          <a:bodyPr>
            <a:normAutofit/>
          </a:bodyPr>
          <a:lstStyle/>
          <a:p>
            <a:r>
              <a:rPr lang="en-US" sz="3200" b="1" u="sng" dirty="0"/>
              <a:t>Liberty State Park</a:t>
            </a:r>
          </a:p>
        </p:txBody>
      </p:sp>
      <p:pic>
        <p:nvPicPr>
          <p:cNvPr id="6" name="Picture 5"/>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1295054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 result for purchasing a light rail ticket">
            <a:extLst>
              <a:ext uri="{FF2B5EF4-FFF2-40B4-BE49-F238E27FC236}">
                <a16:creationId xmlns:a16="http://schemas.microsoft.com/office/drawing/2014/main" xmlns="" id="{C1DC706B-2E26-4D5B-ABF5-FEC7310FA38A}"/>
              </a:ext>
            </a:extLst>
          </p:cNvPr>
          <p:cNvPicPr>
            <a:picLocks noGrp="1" noChangeAspect="1"/>
          </p:cNvPicPr>
          <p:nvPr>
            <p:ph type="pic" sz="quarter" idx="13"/>
          </p:nvPr>
        </p:nvPicPr>
        <p:blipFill>
          <a:blip/>
          <a:srcRect/>
          <a:stretch>
            <a:fillRect/>
          </a:stretch>
        </p:blipFill>
        <p:spPr>
          <a:xfrm>
            <a:off x="2027913" y="1453004"/>
            <a:ext cx="7756478" cy="4363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2432797" y="259878"/>
            <a:ext cx="6946710" cy="957729"/>
          </a:xfrm>
        </p:spPr>
        <p:txBody>
          <a:bodyPr>
            <a:normAutofit fontScale="90000"/>
          </a:bodyPr>
          <a:lstStyle/>
          <a:p>
            <a:pPr algn="ctr"/>
            <a:r>
              <a:rPr lang="en-US" b="1" u="sng" dirty="0"/>
              <a:t>Buying a ticket for Light Rail</a:t>
            </a:r>
          </a:p>
        </p:txBody>
      </p:sp>
      <p:pic>
        <p:nvPicPr>
          <p:cNvPr id="4" name="Picture 3"/>
          <p:cNvPicPr>
            <a:picLocks noChangeAspect="1"/>
          </p:cNvPicPr>
          <p:nvPr/>
        </p:nvPicPr>
        <p:blipFill>
          <a:blip/>
          <a:stretch>
            <a:fillRect/>
          </a:stretch>
        </p:blipFill>
        <p:spPr>
          <a:xfrm>
            <a:off x="-4175767" y="1013620"/>
            <a:ext cx="3463984" cy="4618645"/>
          </a:xfrm>
          <a:prstGeom prst="rect">
            <a:avLst/>
          </a:prstGeom>
        </p:spPr>
      </p:pic>
      <p:pic>
        <p:nvPicPr>
          <p:cNvPr id="6" name="Picture 5"/>
          <p:cNvPicPr>
            <a:picLocks noChangeAspect="1"/>
          </p:cNvPicPr>
          <p:nvPr/>
        </p:nvPicPr>
        <p:blipFill>
          <a:blip r:embed="rId3"/>
          <a:stretch>
            <a:fillRect/>
          </a:stretch>
        </p:blipFill>
        <p:spPr>
          <a:xfrm>
            <a:off x="-13648" y="6300883"/>
            <a:ext cx="1742192" cy="590342"/>
          </a:xfrm>
          <a:prstGeom prst="rect">
            <a:avLst/>
          </a:prstGeom>
        </p:spPr>
      </p:pic>
    </p:spTree>
    <p:extLst>
      <p:ext uri="{BB962C8B-B14F-4D97-AF65-F5344CB8AC3E}">
        <p14:creationId xmlns:p14="http://schemas.microsoft.com/office/powerpoint/2010/main" val="1943518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descr="vlcsnap-903584"/>
          <p:cNvPicPr>
            <a:picLocks noGrp="1" noChangeAspect="1" noChangeArrowheads="1"/>
          </p:cNvPicPr>
          <p:nvPr>
            <p:ph type="pic" sz="quarter" idx="13"/>
          </p:nvPr>
        </p:nvPicPr>
        <p:blipFill>
          <a:blip>
            <a:extLst>
              <a:ext uri="{28A0092B-C50C-407E-A947-70E740481C1C}">
                <a14:useLocalDpi xmlns:a14="http://schemas.microsoft.com/office/drawing/2010/main" val="0"/>
              </a:ext>
            </a:extLst>
          </a:blip>
          <a:srcRect t="7813" b="7813"/>
          <a:stretch>
            <a:fillRect/>
          </a:stretch>
        </p:blipFill>
        <p:spPr>
          <a:xfrm>
            <a:off x="1897038" y="1279092"/>
            <a:ext cx="8065655" cy="453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0530" name="AutoShape 2"/>
          <p:cNvSpPr>
            <a:spLocks noGrp="1" noChangeArrowheads="1"/>
          </p:cNvSpPr>
          <p:nvPr>
            <p:ph type="title"/>
          </p:nvPr>
        </p:nvSpPr>
        <p:spPr>
          <a:xfrm>
            <a:off x="2864906" y="164345"/>
            <a:ext cx="6129918" cy="957729"/>
          </a:xfrm>
        </p:spPr>
        <p:txBody>
          <a:bodyPr>
            <a:noAutofit/>
          </a:bodyPr>
          <a:lstStyle/>
          <a:p>
            <a:pPr algn="ctr" eaLnBrk="1" hangingPunct="1"/>
            <a:r>
              <a:rPr lang="en-US" altLang="en-US" sz="3600" b="1" u="sng" dirty="0">
                <a:solidFill>
                  <a:srgbClr val="FFC000"/>
                </a:solidFill>
              </a:rPr>
              <a:t>The TVM Touch Screen</a:t>
            </a:r>
          </a:p>
        </p:txBody>
      </p:sp>
      <p:pic>
        <p:nvPicPr>
          <p:cNvPr id="4" name="Picture 3"/>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979873623"/>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descr="vlcsnap-903945"/>
          <p:cNvPicPr>
            <a:picLocks noGrp="1" noChangeAspect="1" noChangeArrowheads="1"/>
          </p:cNvPicPr>
          <p:nvPr>
            <p:ph type="pic" sz="quarter" idx="13"/>
          </p:nvPr>
        </p:nvPicPr>
        <p:blipFill>
          <a:blip>
            <a:extLst>
              <a:ext uri="{28A0092B-C50C-407E-A947-70E740481C1C}">
                <a14:useLocalDpi xmlns:a14="http://schemas.microsoft.com/office/drawing/2010/main" val="0"/>
              </a:ext>
            </a:extLst>
          </a:blip>
          <a:srcRect t="7813" b="7813"/>
          <a:stretch>
            <a:fillRect/>
          </a:stretch>
        </p:blipFill>
        <p:spPr>
          <a:xfrm>
            <a:off x="1862906" y="1405719"/>
            <a:ext cx="7476598" cy="420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2578" name="AutoShape 2"/>
          <p:cNvSpPr>
            <a:spLocks noGrp="1" noChangeArrowheads="1"/>
          </p:cNvSpPr>
          <p:nvPr>
            <p:ph type="title"/>
          </p:nvPr>
        </p:nvSpPr>
        <p:spPr>
          <a:xfrm>
            <a:off x="1504659" y="178749"/>
            <a:ext cx="8193092" cy="957729"/>
          </a:xfrm>
        </p:spPr>
        <p:txBody>
          <a:bodyPr>
            <a:noAutofit/>
          </a:bodyPr>
          <a:lstStyle/>
          <a:p>
            <a:pPr algn="ctr" eaLnBrk="1" hangingPunct="1"/>
            <a:r>
              <a:rPr lang="en-US" altLang="en-US" sz="3600" b="1" u="sng" dirty="0">
                <a:solidFill>
                  <a:srgbClr val="FFC000"/>
                </a:solidFill>
              </a:rPr>
              <a:t>Pay with Cash/Credit/Debit Card</a:t>
            </a:r>
          </a:p>
        </p:txBody>
      </p:sp>
      <p:pic>
        <p:nvPicPr>
          <p:cNvPr id="4" name="Picture 3"/>
          <p:cNvPicPr>
            <a:picLocks noChangeAspect="1"/>
          </p:cNvPicPr>
          <p:nvPr/>
        </p:nvPicPr>
        <p:blipFill>
          <a:blip r:embed="rId3"/>
          <a:stretch>
            <a:fillRect/>
          </a:stretch>
        </p:blipFill>
        <p:spPr>
          <a:xfrm>
            <a:off x="-16625" y="6300883"/>
            <a:ext cx="1742192" cy="590342"/>
          </a:xfrm>
          <a:prstGeom prst="rect">
            <a:avLst/>
          </a:prstGeom>
        </p:spPr>
      </p:pic>
    </p:spTree>
    <p:extLst>
      <p:ext uri="{BB962C8B-B14F-4D97-AF65-F5344CB8AC3E}">
        <p14:creationId xmlns:p14="http://schemas.microsoft.com/office/powerpoint/2010/main" val="1774505953"/>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Grp="1" noChangeArrowheads="1"/>
          </p:cNvSpPr>
          <p:nvPr>
            <p:ph type="title"/>
          </p:nvPr>
        </p:nvSpPr>
        <p:spPr>
          <a:ln>
            <a:solidFill>
              <a:srgbClr val="FAB900"/>
            </a:solidFill>
          </a:ln>
        </p:spPr>
        <p:txBody>
          <a:bodyPr>
            <a:normAutofit/>
          </a:bodyPr>
          <a:lstStyle/>
          <a:p>
            <a:pPr algn="ctr" eaLnBrk="1" hangingPunct="1"/>
            <a:r>
              <a:rPr lang="en-US" altLang="en-US" sz="3600" b="1" u="sng" dirty="0">
                <a:solidFill>
                  <a:srgbClr val="FFC000"/>
                </a:solidFill>
              </a:rPr>
              <a:t>Take Ticket and Receipt</a:t>
            </a:r>
          </a:p>
        </p:txBody>
      </p:sp>
      <p:pic>
        <p:nvPicPr>
          <p:cNvPr id="154628" name="Picture 4" descr="vlcsnap-904305"/>
          <p:cNvPicPr>
            <a:picLocks noGrp="1" noChangeAspect="1" noChangeArrowheads="1"/>
          </p:cNvPicPr>
          <p:nvPr>
            <p:ph sz="half" idx="1"/>
          </p:nvPr>
        </p:nvPicPr>
        <p:blipFill>
          <a:blip>
            <a:extLst>
              <a:ext uri="{28A0092B-C50C-407E-A947-70E740481C1C}">
                <a14:useLocalDpi xmlns:a14="http://schemas.microsoft.com/office/drawing/2010/main" val="0"/>
              </a:ext>
            </a:extLst>
          </a:blip>
          <a:stretch>
            <a:fillRect/>
          </a:stretch>
        </p:blipFill>
        <p:spPr>
          <a:xfrm>
            <a:off x="1581150" y="2765425"/>
            <a:ext cx="4271963" cy="284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4627" name="Picture 3" descr="vlcsnap-904135"/>
          <p:cNvPicPr>
            <a:picLocks noGrp="1" noChangeAspect="1" noChangeArrowheads="1"/>
          </p:cNvPicPr>
          <p:nvPr>
            <p:ph sz="half" idx="2"/>
          </p:nvPr>
        </p:nvPicPr>
        <p:blipFill>
          <a:blip>
            <a:extLst>
              <a:ext uri="{28A0092B-C50C-407E-A947-70E740481C1C}">
                <a14:useLocalDpi xmlns:a14="http://schemas.microsoft.com/office/drawing/2010/main" val="0"/>
              </a:ext>
            </a:extLst>
          </a:blip>
          <a:stretch>
            <a:fillRect/>
          </a:stretch>
        </p:blipFill>
        <p:spPr>
          <a:xfrm>
            <a:off x="6338888" y="2765954"/>
            <a:ext cx="4270375" cy="284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13648" y="6300883"/>
            <a:ext cx="1742192" cy="590342"/>
          </a:xfrm>
          <a:prstGeom prst="rect">
            <a:avLst/>
          </a:prstGeom>
        </p:spPr>
      </p:pic>
    </p:spTree>
    <p:extLst>
      <p:ext uri="{BB962C8B-B14F-4D97-AF65-F5344CB8AC3E}">
        <p14:creationId xmlns:p14="http://schemas.microsoft.com/office/powerpoint/2010/main" val="3505756945"/>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23498"/>
            <a:ext cx="7729728" cy="1188720"/>
          </a:xfrm>
        </p:spPr>
        <p:txBody>
          <a:bodyPr/>
          <a:lstStyle/>
          <a:p>
            <a:r>
              <a:rPr lang="en-US" sz="3600" b="1" u="sng" dirty="0">
                <a:solidFill>
                  <a:srgbClr val="FFC000"/>
                </a:solidFill>
              </a:rPr>
              <a:t>Validate your light rail ticket before boarding</a:t>
            </a:r>
          </a:p>
        </p:txBody>
      </p:sp>
      <p:pic>
        <p:nvPicPr>
          <p:cNvPr id="4" name="Content Placeholder 3"/>
          <p:cNvPicPr>
            <a:picLocks noGrp="1" noChangeAspect="1"/>
          </p:cNvPicPr>
          <p:nvPr>
            <p:ph idx="1"/>
          </p:nvPr>
        </p:nvPicPr>
        <p:blipFill>
          <a:blip/>
          <a:stretch>
            <a:fillRect/>
          </a:stretch>
        </p:blipFill>
        <p:spPr>
          <a:xfrm>
            <a:off x="6626052" y="2369095"/>
            <a:ext cx="2869320" cy="4210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a:stretch>
            <a:fillRect/>
          </a:stretch>
        </p:blipFill>
        <p:spPr>
          <a:xfrm>
            <a:off x="2231136" y="2502541"/>
            <a:ext cx="2839127" cy="378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13648" y="6300883"/>
            <a:ext cx="1742192" cy="590342"/>
          </a:xfrm>
          <a:prstGeom prst="rect">
            <a:avLst/>
          </a:prstGeom>
        </p:spPr>
      </p:pic>
    </p:spTree>
    <p:extLst>
      <p:ext uri="{BB962C8B-B14F-4D97-AF65-F5344CB8AC3E}">
        <p14:creationId xmlns:p14="http://schemas.microsoft.com/office/powerpoint/2010/main" val="1153420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3119" y="773747"/>
            <a:ext cx="9421278" cy="957729"/>
          </a:xfrm>
        </p:spPr>
        <p:txBody>
          <a:bodyPr>
            <a:normAutofit fontScale="90000"/>
          </a:bodyPr>
          <a:lstStyle/>
          <a:p>
            <a:pPr algn="ctr"/>
            <a:r>
              <a:rPr lang="en-US" b="1" u="sng" dirty="0"/>
              <a:t>Board the train towards </a:t>
            </a:r>
            <a:r>
              <a:rPr lang="en-US" b="1" u="sng" dirty="0" err="1"/>
              <a:t>Tonnelle</a:t>
            </a:r>
            <a:r>
              <a:rPr lang="en-US" b="1" u="sng" dirty="0"/>
              <a:t> Ave or </a:t>
            </a:r>
            <a:br>
              <a:rPr lang="en-US" b="1" u="sng" dirty="0"/>
            </a:br>
            <a:r>
              <a:rPr lang="en-US" b="1" u="sng" dirty="0"/>
              <a:t>Hoboken</a:t>
            </a:r>
          </a:p>
        </p:txBody>
      </p:sp>
      <p:pic>
        <p:nvPicPr>
          <p:cNvPr id="7" name="Picture 6"/>
          <p:cNvPicPr>
            <a:picLocks noChangeAspect="1"/>
          </p:cNvPicPr>
          <p:nvPr/>
        </p:nvPicPr>
        <p:blipFill>
          <a:blip/>
          <a:stretch>
            <a:fillRect/>
          </a:stretch>
        </p:blipFill>
        <p:spPr>
          <a:xfrm>
            <a:off x="3441468" y="1731476"/>
            <a:ext cx="6224581" cy="4224098"/>
          </a:xfrm>
          <a:prstGeom prst="rect">
            <a:avLst/>
          </a:prstGeom>
        </p:spPr>
      </p:pic>
      <p:pic>
        <p:nvPicPr>
          <p:cNvPr id="5" name="Picture 4"/>
          <p:cNvPicPr>
            <a:picLocks noChangeAspect="1"/>
          </p:cNvPicPr>
          <p:nvPr/>
        </p:nvPicPr>
        <p:blipFill>
          <a:blip r:embed="rId3"/>
          <a:stretch>
            <a:fillRect/>
          </a:stretch>
        </p:blipFill>
        <p:spPr>
          <a:xfrm>
            <a:off x="-63376" y="6297931"/>
            <a:ext cx="1742192" cy="590342"/>
          </a:xfrm>
          <a:prstGeom prst="rect">
            <a:avLst/>
          </a:prstGeom>
        </p:spPr>
      </p:pic>
    </p:spTree>
    <p:extLst>
      <p:ext uri="{BB962C8B-B14F-4D97-AF65-F5344CB8AC3E}">
        <p14:creationId xmlns:p14="http://schemas.microsoft.com/office/powerpoint/2010/main" val="3469376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interior of river line train">
            <a:extLst>
              <a:ext uri="{FF2B5EF4-FFF2-40B4-BE49-F238E27FC236}">
                <a16:creationId xmlns:a16="http://schemas.microsoft.com/office/drawing/2014/main" xmlns="" id="{DCB7923D-BBCD-437F-87D9-B3ED399AD2FF}"/>
              </a:ext>
            </a:extLst>
          </p:cNvPr>
          <p:cNvPicPr>
            <a:picLocks noGrp="1" noChangeAspect="1"/>
          </p:cNvPicPr>
          <p:nvPr>
            <p:ph type="pic" sz="quarter" idx="13"/>
          </p:nvPr>
        </p:nvPicPr>
        <p:blipFill>
          <a:blip/>
          <a:srcRect t="12500" b="12500"/>
          <a:stretch>
            <a:fillRect/>
          </a:stretch>
        </p:blipFill>
        <p:spPr>
          <a:xfrm>
            <a:off x="1742192" y="1108425"/>
            <a:ext cx="8052007" cy="452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xmlns="" id="{37F29D86-F445-46A6-AD29-3CD01FFBED41}"/>
              </a:ext>
            </a:extLst>
          </p:cNvPr>
          <p:cNvSpPr>
            <a:spLocks noGrp="1"/>
          </p:cNvSpPr>
          <p:nvPr>
            <p:ph type="title"/>
          </p:nvPr>
        </p:nvSpPr>
        <p:spPr>
          <a:xfrm>
            <a:off x="3749995" y="150696"/>
            <a:ext cx="3787891" cy="957729"/>
          </a:xfrm>
        </p:spPr>
        <p:txBody>
          <a:bodyPr>
            <a:normAutofit/>
          </a:bodyPr>
          <a:lstStyle/>
          <a:p>
            <a:pPr algn="ctr"/>
            <a:r>
              <a:rPr lang="en-US" sz="3600" b="1" u="sng" dirty="0"/>
              <a:t>Find a seat</a:t>
            </a:r>
          </a:p>
        </p:txBody>
      </p:sp>
      <p:pic>
        <p:nvPicPr>
          <p:cNvPr id="5" name="Picture 4"/>
          <p:cNvPicPr>
            <a:picLocks noChangeAspect="1"/>
          </p:cNvPicPr>
          <p:nvPr/>
        </p:nvPicPr>
        <p:blipFill>
          <a:blip r:embed="rId3"/>
          <a:stretch>
            <a:fillRect/>
          </a:stretch>
        </p:blipFill>
        <p:spPr>
          <a:xfrm>
            <a:off x="-13648" y="6284258"/>
            <a:ext cx="1742192" cy="590342"/>
          </a:xfrm>
          <a:prstGeom prst="rect">
            <a:avLst/>
          </a:prstGeom>
        </p:spPr>
      </p:pic>
    </p:spTree>
    <p:extLst>
      <p:ext uri="{BB962C8B-B14F-4D97-AF65-F5344CB8AC3E}">
        <p14:creationId xmlns:p14="http://schemas.microsoft.com/office/powerpoint/2010/main" val="3412234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071" y="607423"/>
            <a:ext cx="5750440" cy="1810379"/>
          </a:xfrm>
        </p:spPr>
        <p:txBody>
          <a:bodyPr/>
          <a:lstStyle/>
          <a:p>
            <a:pPr algn="ctr"/>
            <a:r>
              <a:rPr lang="en-US" dirty="0"/>
              <a:t>Hudson-Bergen       Light Rail</a:t>
            </a:r>
          </a:p>
        </p:txBody>
      </p:sp>
      <p:pic>
        <p:nvPicPr>
          <p:cNvPr id="5" name="Picture Placeholder 4">
            <a:hlinkClick r:id="rId3"/>
          </p:cNvPr>
          <p:cNvPicPr>
            <a:picLocks noGrp="1" noChangeAspect="1"/>
          </p:cNvPicPr>
          <p:nvPr>
            <p:ph type="pic" idx="1"/>
          </p:nvPr>
        </p:nvPicPr>
        <p:blipFill>
          <a:blip/>
          <a:srcRect l="18828" r="18828"/>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3200" b="1" u="sng" dirty="0"/>
              <a:t>Exchange Place            Light Rail Station</a:t>
            </a:r>
          </a:p>
        </p:txBody>
      </p:sp>
      <p:pic>
        <p:nvPicPr>
          <p:cNvPr id="6" name="Picture 5"/>
          <p:cNvPicPr>
            <a:picLocks noChangeAspect="1"/>
          </p:cNvPicPr>
          <p:nvPr/>
        </p:nvPicPr>
        <p:blipFill>
          <a:blip r:embed="rId4"/>
          <a:stretch>
            <a:fillRect/>
          </a:stretch>
        </p:blipFill>
        <p:spPr>
          <a:xfrm>
            <a:off x="0" y="6284258"/>
            <a:ext cx="1742192" cy="590342"/>
          </a:xfrm>
          <a:prstGeom prst="rect">
            <a:avLst/>
          </a:prstGeom>
        </p:spPr>
      </p:pic>
    </p:spTree>
    <p:extLst>
      <p:ext uri="{BB962C8B-B14F-4D97-AF65-F5344CB8AC3E}">
        <p14:creationId xmlns:p14="http://schemas.microsoft.com/office/powerpoint/2010/main" val="1739928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144" y="592183"/>
            <a:ext cx="5750440" cy="1810379"/>
          </a:xfrm>
        </p:spPr>
        <p:txBody>
          <a:bodyPr/>
          <a:lstStyle/>
          <a:p>
            <a:pPr algn="ctr"/>
            <a:r>
              <a:rPr lang="en-US" dirty="0"/>
              <a:t>Liberty State Park </a:t>
            </a:r>
            <a:br>
              <a:rPr lang="en-US" dirty="0"/>
            </a:br>
            <a:r>
              <a:rPr lang="en-US" dirty="0"/>
              <a:t>Virtual Tour</a:t>
            </a:r>
          </a:p>
        </p:txBody>
      </p:sp>
      <p:sp>
        <p:nvSpPr>
          <p:cNvPr id="6" name="Text Placeholder 5"/>
          <p:cNvSpPr>
            <a:spLocks noGrp="1"/>
          </p:cNvSpPr>
          <p:nvPr>
            <p:ph type="body" sz="half" idx="2"/>
          </p:nvPr>
        </p:nvSpPr>
        <p:spPr>
          <a:xfrm>
            <a:off x="290877" y="2444061"/>
            <a:ext cx="5297398" cy="3710855"/>
          </a:xfrm>
        </p:spPr>
        <p:txBody>
          <a:bodyPr>
            <a:normAutofit/>
          </a:bodyPr>
          <a:lstStyle/>
          <a:p>
            <a:pPr algn="ctr"/>
            <a:r>
              <a:rPr lang="en-US" sz="3200" b="1" u="sng" dirty="0"/>
              <a:t>Exchange Place      PATH Station</a:t>
            </a:r>
          </a:p>
          <a:p>
            <a:endParaRPr lang="en-US" dirty="0"/>
          </a:p>
        </p:txBody>
      </p:sp>
      <p:pic>
        <p:nvPicPr>
          <p:cNvPr id="5" name="Picture 4"/>
          <p:cNvPicPr>
            <a:picLocks noChangeAspect="1"/>
          </p:cNvPicPr>
          <p:nvPr/>
        </p:nvPicPr>
        <p:blipFill>
          <a:blip r:embed="rId3"/>
          <a:stretch>
            <a:fillRect/>
          </a:stretch>
        </p:blipFill>
        <p:spPr>
          <a:xfrm>
            <a:off x="-13648" y="6284258"/>
            <a:ext cx="1742192" cy="590342"/>
          </a:xfrm>
          <a:prstGeom prst="rect">
            <a:avLst/>
          </a:prstGeom>
        </p:spPr>
      </p:pic>
      <p:pic>
        <p:nvPicPr>
          <p:cNvPr id="3" name="Picture Placeholder 2">
            <a:hlinkClick r:id="rId4"/>
          </p:cNvPr>
          <p:cNvPicPr>
            <a:picLocks noGrp="1" noChangeAspect="1"/>
          </p:cNvPicPr>
          <p:nvPr>
            <p:ph type="pic" idx="1"/>
          </p:nvPr>
        </p:nvPicPr>
        <p:blipFill>
          <a:blip/>
          <a:srcRect l="21012" r="21012"/>
          <a:stretch>
            <a:fillRect/>
          </a:stretch>
        </p:blipFill>
        <p:spPr>
          <a:prstGeom prst="rect">
            <a:avLst/>
          </a:prstGeom>
        </p:spPr>
      </p:pic>
    </p:spTree>
    <p:extLst>
      <p:ext uri="{BB962C8B-B14F-4D97-AF65-F5344CB8AC3E}">
        <p14:creationId xmlns:p14="http://schemas.microsoft.com/office/powerpoint/2010/main" val="2403892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ell phone&#10;&#10;Description automatically generated">
            <a:extLst>
              <a:ext uri="{FF2B5EF4-FFF2-40B4-BE49-F238E27FC236}">
                <a16:creationId xmlns:a16="http://schemas.microsoft.com/office/drawing/2014/main" xmlns="" id="{D50CA64A-A667-954C-BFF2-0FA45237AAB5}"/>
              </a:ext>
            </a:extLst>
          </p:cNvPr>
          <p:cNvPicPr>
            <a:picLocks noGrp="1" noChangeAspect="1"/>
          </p:cNvPicPr>
          <p:nvPr>
            <p:ph type="pic" sz="quarter" idx="18"/>
          </p:nvPr>
        </p:nvPicPr>
        <p:blipFill>
          <a:blip r:embed="rId3"/>
          <a:srcRect l="21778" r="21778"/>
          <a:stretch>
            <a:fillRect/>
          </a:stretch>
        </p:blipFill>
        <p:spPr/>
      </p:pic>
      <p:pic>
        <p:nvPicPr>
          <p:cNvPr id="14" name="Picture Placeholder 13" descr="A picture containing drawing, table&#10;&#10;Description automatically generated">
            <a:extLst>
              <a:ext uri="{FF2B5EF4-FFF2-40B4-BE49-F238E27FC236}">
                <a16:creationId xmlns:a16="http://schemas.microsoft.com/office/drawing/2014/main" xmlns="" id="{6C63D6CB-390D-F94A-8785-112C5935D28F}"/>
              </a:ext>
            </a:extLst>
          </p:cNvPr>
          <p:cNvPicPr>
            <a:picLocks noGrp="1" noChangeAspect="1"/>
          </p:cNvPicPr>
          <p:nvPr>
            <p:ph type="pic" sz="quarter" idx="20"/>
          </p:nvPr>
        </p:nvPicPr>
        <p:blipFill>
          <a:blip r:embed="rId4"/>
          <a:srcRect l="20648" r="20648"/>
          <a:stretch>
            <a:fillRect/>
          </a:stretch>
        </p:blipFill>
        <p:spPr/>
      </p:pic>
      <p:sp>
        <p:nvSpPr>
          <p:cNvPr id="2" name="Title 1">
            <a:extLst>
              <a:ext uri="{FF2B5EF4-FFF2-40B4-BE49-F238E27FC236}">
                <a16:creationId xmlns:a16="http://schemas.microsoft.com/office/drawing/2014/main" xmlns="" id="{72316D61-8C27-C64B-86D7-CEB35371162C}"/>
              </a:ext>
            </a:extLst>
          </p:cNvPr>
          <p:cNvSpPr>
            <a:spLocks noGrp="1"/>
          </p:cNvSpPr>
          <p:nvPr>
            <p:ph type="title"/>
          </p:nvPr>
        </p:nvSpPr>
        <p:spPr>
          <a:ln>
            <a:solidFill>
              <a:schemeClr val="tx1"/>
            </a:solidFill>
          </a:ln>
        </p:spPr>
        <p:txBody>
          <a:bodyPr/>
          <a:lstStyle/>
          <a:p>
            <a:r>
              <a:rPr lang="en-US" dirty="0"/>
              <a:t> Curating, Creating and Implementing</a:t>
            </a:r>
          </a:p>
        </p:txBody>
      </p:sp>
      <p:pic>
        <p:nvPicPr>
          <p:cNvPr id="12" name="Picture Placeholder 11" descr="A picture containing drawing&#10;&#10;Description automatically generated">
            <a:extLst>
              <a:ext uri="{FF2B5EF4-FFF2-40B4-BE49-F238E27FC236}">
                <a16:creationId xmlns:a16="http://schemas.microsoft.com/office/drawing/2014/main" xmlns="" id="{6544CCAC-A1CD-4748-A70E-090D1561AA4C}"/>
              </a:ext>
            </a:extLst>
          </p:cNvPr>
          <p:cNvPicPr>
            <a:picLocks noGrp="1" noChangeAspect="1"/>
          </p:cNvPicPr>
          <p:nvPr>
            <p:ph type="pic" sz="quarter" idx="19"/>
          </p:nvPr>
        </p:nvPicPr>
        <p:blipFill rotWithShape="1">
          <a:blip r:embed="rId5"/>
          <a:srcRect l="-1071" t="-52143" r="-1071" b="-52143"/>
          <a:stretch/>
        </p:blipFill>
        <p:spPr>
          <a:xfrm>
            <a:off x="4647861" y="2952166"/>
            <a:ext cx="2880000" cy="2880000"/>
          </a:xfrm>
          <a:solidFill>
            <a:schemeClr val="bg1"/>
          </a:solidFill>
        </p:spPr>
      </p:pic>
      <p:sp>
        <p:nvSpPr>
          <p:cNvPr id="3" name="Subtitle 2">
            <a:extLst>
              <a:ext uri="{FF2B5EF4-FFF2-40B4-BE49-F238E27FC236}">
                <a16:creationId xmlns:a16="http://schemas.microsoft.com/office/drawing/2014/main" xmlns="" id="{583BF4CE-4F07-E448-9456-6CEAAB852332}"/>
              </a:ext>
            </a:extLst>
          </p:cNvPr>
          <p:cNvSpPr>
            <a:spLocks noGrp="1"/>
          </p:cNvSpPr>
          <p:nvPr>
            <p:ph type="body" sz="quarter" idx="21"/>
          </p:nvPr>
        </p:nvSpPr>
        <p:spPr>
          <a:xfrm>
            <a:off x="807202" y="1675017"/>
            <a:ext cx="10561319" cy="586045"/>
          </a:xfrm>
          <a:ln>
            <a:noFill/>
          </a:ln>
        </p:spPr>
        <p:txBody>
          <a:bodyPr/>
          <a:lstStyle/>
          <a:p>
            <a:r>
              <a:rPr lang="en-US" i="1" u="sng" dirty="0"/>
              <a:t>Methods Used for Designing Virtual Field Trips</a:t>
            </a:r>
          </a:p>
        </p:txBody>
      </p:sp>
    </p:spTree>
    <p:extLst>
      <p:ext uri="{BB962C8B-B14F-4D97-AF65-F5344CB8AC3E}">
        <p14:creationId xmlns:p14="http://schemas.microsoft.com/office/powerpoint/2010/main" val="5458548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a:extLst>
              <a:ext uri="{28A0092B-C50C-407E-A947-70E740481C1C}">
                <a14:useLocalDpi xmlns:a14="http://schemas.microsoft.com/office/drawing/2010/main" val="0"/>
              </a:ext>
            </a:extLst>
          </a:blip>
          <a:srcRect t="12500" b="12500"/>
          <a:stretch>
            <a:fillRect/>
          </a:stretch>
        </p:blipFill>
        <p:spPr>
          <a:xfrm>
            <a:off x="1931158" y="1245731"/>
            <a:ext cx="8193206" cy="4608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2258818" y="166878"/>
            <a:ext cx="7537886" cy="957729"/>
          </a:xfrm>
          <a:noFill/>
          <a:ln>
            <a:noFill/>
          </a:ln>
        </p:spPr>
        <p:txBody>
          <a:bodyPr>
            <a:normAutofit fontScale="90000"/>
          </a:bodyPr>
          <a:lstStyle/>
          <a:p>
            <a:pPr algn="ctr"/>
            <a:r>
              <a:rPr lang="en-US" b="1" u="sng" dirty="0"/>
              <a:t>Entrance gates for PATH Train</a:t>
            </a:r>
          </a:p>
        </p:txBody>
      </p:sp>
      <p:pic>
        <p:nvPicPr>
          <p:cNvPr id="6" name="Picture 5"/>
          <p:cNvPicPr>
            <a:picLocks noChangeAspect="1"/>
          </p:cNvPicPr>
          <p:nvPr/>
        </p:nvPicPr>
        <p:blipFill>
          <a:blip r:embed="rId3"/>
          <a:stretch>
            <a:fillRect/>
          </a:stretch>
        </p:blipFill>
        <p:spPr>
          <a:xfrm>
            <a:off x="0" y="6284258"/>
            <a:ext cx="1742192" cy="590342"/>
          </a:xfrm>
          <a:prstGeom prst="rect">
            <a:avLst/>
          </a:prstGeom>
        </p:spPr>
      </p:pic>
    </p:spTree>
    <p:extLst>
      <p:ext uri="{BB962C8B-B14F-4D97-AF65-F5344CB8AC3E}">
        <p14:creationId xmlns:p14="http://schemas.microsoft.com/office/powerpoint/2010/main" val="3070401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7440" y="592183"/>
            <a:ext cx="5750440" cy="1810379"/>
          </a:xfrm>
        </p:spPr>
        <p:txBody>
          <a:bodyPr>
            <a:normAutofit/>
          </a:bodyPr>
          <a:lstStyle/>
          <a:p>
            <a:pPr algn="ctr"/>
            <a:r>
              <a:rPr lang="en-US" b="1" u="sng" dirty="0"/>
              <a:t>PATH Fare System</a:t>
            </a:r>
          </a:p>
        </p:txBody>
      </p:sp>
      <p:pic>
        <p:nvPicPr>
          <p:cNvPr id="7" name="Picture Placeholder 6">
            <a:hlinkClick r:id="rId3"/>
          </p:cNvPr>
          <p:cNvPicPr>
            <a:picLocks noGrp="1" noChangeAspect="1"/>
          </p:cNvPicPr>
          <p:nvPr>
            <p:ph type="pic" idx="1"/>
          </p:nvPr>
        </p:nvPicPr>
        <p:blipFill>
          <a:blip/>
          <a:srcRect l="16230" r="16230"/>
          <a:stretch>
            <a:fillRect/>
          </a:stretch>
        </p:blipFill>
        <p:spPr>
          <a:prstGeom prst="rect">
            <a:avLst/>
          </a:prstGeom>
        </p:spPr>
      </p:pic>
      <p:sp>
        <p:nvSpPr>
          <p:cNvPr id="6" name="Text Placeholder 5"/>
          <p:cNvSpPr>
            <a:spLocks noGrp="1"/>
          </p:cNvSpPr>
          <p:nvPr>
            <p:ph type="body" sz="half" idx="2"/>
          </p:nvPr>
        </p:nvSpPr>
        <p:spPr/>
        <p:txBody>
          <a:bodyPr>
            <a:normAutofit/>
          </a:bodyPr>
          <a:lstStyle/>
          <a:p>
            <a:r>
              <a:rPr lang="en-US" sz="3200" b="1" u="sng" dirty="0"/>
              <a:t>Using a MetroCard </a:t>
            </a:r>
          </a:p>
        </p:txBody>
      </p:sp>
      <p:pic>
        <p:nvPicPr>
          <p:cNvPr id="4" name="Picture 3"/>
          <p:cNvPicPr>
            <a:picLocks noChangeAspect="1"/>
          </p:cNvPicPr>
          <p:nvPr/>
        </p:nvPicPr>
        <p:blipFill>
          <a:blip r:embed="rId4"/>
          <a:stretch>
            <a:fillRect/>
          </a:stretch>
        </p:blipFill>
        <p:spPr>
          <a:xfrm>
            <a:off x="-13648" y="6284258"/>
            <a:ext cx="1742192" cy="590342"/>
          </a:xfrm>
          <a:prstGeom prst="rect">
            <a:avLst/>
          </a:prstGeom>
        </p:spPr>
      </p:pic>
    </p:spTree>
    <p:extLst>
      <p:ext uri="{BB962C8B-B14F-4D97-AF65-F5344CB8AC3E}">
        <p14:creationId xmlns:p14="http://schemas.microsoft.com/office/powerpoint/2010/main" val="100933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62024" y="164344"/>
            <a:ext cx="9052787" cy="957729"/>
          </a:xfrm>
        </p:spPr>
        <p:txBody>
          <a:bodyPr>
            <a:normAutofit fontScale="90000"/>
          </a:bodyPr>
          <a:lstStyle/>
          <a:p>
            <a:pPr algn="ctr"/>
            <a:r>
              <a:rPr lang="en-US" b="1" u="sng" dirty="0"/>
              <a:t>PATH train to Newark Penn Station</a:t>
            </a:r>
          </a:p>
        </p:txBody>
      </p:sp>
      <p:pic>
        <p:nvPicPr>
          <p:cNvPr id="5" name="Picture 4"/>
          <p:cNvPicPr>
            <a:picLocks noChangeAspect="1"/>
          </p:cNvPicPr>
          <p:nvPr/>
        </p:nvPicPr>
        <p:blipFill>
          <a:blip r:embed="rId4"/>
          <a:stretch>
            <a:fillRect/>
          </a:stretch>
        </p:blipFill>
        <p:spPr>
          <a:xfrm>
            <a:off x="-13648" y="6284258"/>
            <a:ext cx="1742192" cy="590342"/>
          </a:xfrm>
          <a:prstGeom prst="rect">
            <a:avLst/>
          </a:prstGeom>
        </p:spPr>
      </p:pic>
      <p:pic>
        <p:nvPicPr>
          <p:cNvPr id="9" name="rfhrcOEWQgg"/>
          <p:cNvPicPr>
            <a:picLocks noRot="1" noChangeAspect="1"/>
          </p:cNvPicPr>
          <p:nvPr>
            <a:videoFile r:link="rId1"/>
          </p:nvPr>
        </p:nvPicPr>
        <p:blipFill>
          <a:blip/>
          <a:stretch>
            <a:fillRect/>
          </a:stretch>
        </p:blipFill>
        <p:spPr>
          <a:xfrm>
            <a:off x="2183642" y="1423149"/>
            <a:ext cx="7809553" cy="4392874"/>
          </a:xfrm>
          <a:prstGeom prst="rect">
            <a:avLst/>
          </a:prstGeom>
        </p:spPr>
      </p:pic>
    </p:spTree>
    <p:extLst>
      <p:ext uri="{BB962C8B-B14F-4D97-AF65-F5344CB8AC3E}">
        <p14:creationId xmlns:p14="http://schemas.microsoft.com/office/powerpoint/2010/main" val="896798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5114" y="167003"/>
            <a:ext cx="10481820" cy="957729"/>
          </a:xfrm>
        </p:spPr>
        <p:txBody>
          <a:bodyPr>
            <a:normAutofit fontScale="90000"/>
          </a:bodyPr>
          <a:lstStyle/>
          <a:p>
            <a:pPr algn="ctr"/>
            <a:r>
              <a:rPr lang="en-US" b="1" u="sng" dirty="0"/>
              <a:t>Arrive at Newark Penn Station – Platform H</a:t>
            </a:r>
          </a:p>
        </p:txBody>
      </p:sp>
      <p:pic>
        <p:nvPicPr>
          <p:cNvPr id="5" name="Picture 4"/>
          <p:cNvPicPr>
            <a:picLocks noChangeAspect="1"/>
          </p:cNvPicPr>
          <p:nvPr/>
        </p:nvPicPr>
        <p:blipFill>
          <a:blip>
            <a:extLst>
              <a:ext uri="{28A0092B-C50C-407E-A947-70E740481C1C}">
                <a14:useLocalDpi xmlns:a14="http://schemas.microsoft.com/office/drawing/2010/main" val="0"/>
              </a:ext>
            </a:extLst>
          </a:blip>
          <a:stretch>
            <a:fillRect/>
          </a:stretch>
        </p:blipFill>
        <p:spPr>
          <a:xfrm>
            <a:off x="2609315" y="1152232"/>
            <a:ext cx="7033419" cy="4691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77024" y="6281306"/>
            <a:ext cx="1742192" cy="590342"/>
          </a:xfrm>
          <a:prstGeom prst="rect">
            <a:avLst/>
          </a:prstGeom>
        </p:spPr>
      </p:pic>
    </p:spTree>
    <p:extLst>
      <p:ext uri="{BB962C8B-B14F-4D97-AF65-F5344CB8AC3E}">
        <p14:creationId xmlns:p14="http://schemas.microsoft.com/office/powerpoint/2010/main" val="3405985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1789" y="248931"/>
            <a:ext cx="7974614" cy="957729"/>
          </a:xfrm>
        </p:spPr>
        <p:txBody>
          <a:bodyPr>
            <a:normAutofit fontScale="90000"/>
          </a:bodyPr>
          <a:lstStyle/>
          <a:p>
            <a:pPr algn="ctr"/>
            <a:r>
              <a:rPr lang="en-US" b="1" u="sng" dirty="0"/>
              <a:t>Make our way through the gates</a:t>
            </a:r>
          </a:p>
        </p:txBody>
      </p:sp>
      <p:pic>
        <p:nvPicPr>
          <p:cNvPr id="5" name="Picture 4"/>
          <p:cNvPicPr>
            <a:picLocks noChangeAspect="1"/>
          </p:cNvPicPr>
          <p:nvPr/>
        </p:nvPicPr>
        <p:blipFill>
          <a:blip>
            <a:extLst>
              <a:ext uri="{28A0092B-C50C-407E-A947-70E740481C1C}">
                <a14:useLocalDpi xmlns:a14="http://schemas.microsoft.com/office/drawing/2010/main" val="0"/>
              </a:ext>
            </a:extLst>
          </a:blip>
          <a:stretch>
            <a:fillRect/>
          </a:stretch>
        </p:blipFill>
        <p:spPr>
          <a:xfrm>
            <a:off x="3020041" y="1206660"/>
            <a:ext cx="6618110" cy="4414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77024" y="6281306"/>
            <a:ext cx="1742192" cy="590342"/>
          </a:xfrm>
          <a:prstGeom prst="rect">
            <a:avLst/>
          </a:prstGeom>
        </p:spPr>
      </p:pic>
    </p:spTree>
    <p:extLst>
      <p:ext uri="{BB962C8B-B14F-4D97-AF65-F5344CB8AC3E}">
        <p14:creationId xmlns:p14="http://schemas.microsoft.com/office/powerpoint/2010/main" val="170877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17" y="173700"/>
            <a:ext cx="10918093" cy="957729"/>
          </a:xfrm>
        </p:spPr>
        <p:txBody>
          <a:bodyPr>
            <a:normAutofit fontScale="90000"/>
          </a:bodyPr>
          <a:lstStyle/>
          <a:p>
            <a:pPr algn="ctr"/>
            <a:r>
              <a:rPr lang="en-US" b="1" u="sng" dirty="0"/>
              <a:t>Check departure screen for trains to Trenton</a:t>
            </a:r>
          </a:p>
        </p:txBody>
      </p:sp>
      <p:sp>
        <p:nvSpPr>
          <p:cNvPr id="4" name="Text Placeholder 3"/>
          <p:cNvSpPr>
            <a:spLocks noGrp="1"/>
          </p:cNvSpPr>
          <p:nvPr>
            <p:ph type="body" sz="quarter" idx="14"/>
          </p:nvPr>
        </p:nvSpPr>
        <p:spPr/>
        <p:txBody>
          <a:bodyPr/>
          <a:lstStyle/>
          <a:p>
            <a:endParaRPr lang="en-US"/>
          </a:p>
        </p:txBody>
      </p:sp>
      <p:pic>
        <p:nvPicPr>
          <p:cNvPr id="5" name="Picture 4"/>
          <p:cNvPicPr>
            <a:picLocks noChangeAspect="1"/>
          </p:cNvPicPr>
          <p:nvPr/>
        </p:nvPicPr>
        <p:blipFill>
          <a:blip>
            <a:extLst>
              <a:ext uri="{28A0092B-C50C-407E-A947-70E740481C1C}">
                <a14:useLocalDpi xmlns:a14="http://schemas.microsoft.com/office/drawing/2010/main" val="0"/>
              </a:ext>
            </a:extLst>
          </a:blip>
          <a:stretch>
            <a:fillRect/>
          </a:stretch>
        </p:blipFill>
        <p:spPr>
          <a:xfrm>
            <a:off x="3029802" y="1203960"/>
            <a:ext cx="6246125" cy="4684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77024" y="6281306"/>
            <a:ext cx="1742192" cy="590342"/>
          </a:xfrm>
          <a:prstGeom prst="rect">
            <a:avLst/>
          </a:prstGeom>
        </p:spPr>
      </p:pic>
    </p:spTree>
    <p:extLst>
      <p:ext uri="{BB962C8B-B14F-4D97-AF65-F5344CB8AC3E}">
        <p14:creationId xmlns:p14="http://schemas.microsoft.com/office/powerpoint/2010/main" val="3863898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480" y="389055"/>
            <a:ext cx="5750440" cy="1810379"/>
          </a:xfrm>
        </p:spPr>
        <p:txBody>
          <a:bodyPr/>
          <a:lstStyle/>
          <a:p>
            <a:pPr algn="ctr"/>
            <a:r>
              <a:rPr lang="en-US" dirty="0"/>
              <a:t>Purchasing NJ Transit</a:t>
            </a:r>
            <a:br>
              <a:rPr lang="en-US" dirty="0"/>
            </a:br>
            <a:r>
              <a:rPr lang="en-US" dirty="0"/>
              <a:t>Train Ticket</a:t>
            </a:r>
          </a:p>
        </p:txBody>
      </p:sp>
      <p:pic>
        <p:nvPicPr>
          <p:cNvPr id="8" name="Picture Placeholder 7"/>
          <p:cNvPicPr>
            <a:picLocks noGrp="1" noChangeAspect="1"/>
          </p:cNvPicPr>
          <p:nvPr>
            <p:ph type="pic" idx="1"/>
          </p:nvPr>
        </p:nvPicPr>
        <p:blipFill>
          <a:blip>
            <a:extLst>
              <a:ext uri="{28A0092B-C50C-407E-A947-70E740481C1C}">
                <a14:useLocalDpi xmlns:a14="http://schemas.microsoft.com/office/drawing/2010/main" val="0"/>
              </a:ext>
            </a:extLst>
          </a:blip>
          <a:srcRect l="22292" r="22292"/>
          <a:stretch>
            <a:fillRect/>
          </a:stretch>
        </p:blipFill>
        <p:spPr>
          <a:xfrm>
            <a:off x="12761523" y="16600"/>
            <a:ext cx="5700896" cy="6858000"/>
          </a:xfrm>
        </p:spPr>
      </p:pic>
      <p:sp>
        <p:nvSpPr>
          <p:cNvPr id="7" name="Text Placeholder 6"/>
          <p:cNvSpPr>
            <a:spLocks noGrp="1"/>
          </p:cNvSpPr>
          <p:nvPr>
            <p:ph type="body" sz="half" idx="2"/>
          </p:nvPr>
        </p:nvSpPr>
        <p:spPr>
          <a:xfrm>
            <a:off x="58862" y="2131194"/>
            <a:ext cx="5297398" cy="3710855"/>
          </a:xfrm>
        </p:spPr>
        <p:txBody>
          <a:bodyPr>
            <a:normAutofit lnSpcReduction="10000"/>
          </a:bodyPr>
          <a:lstStyle/>
          <a:p>
            <a:r>
              <a:rPr lang="en-US" dirty="0"/>
              <a:t>TVM’s (Ticket Vending Machines) are located inside Newark International Airport station &amp; at the entrance for the AirTrain in the airport</a:t>
            </a:r>
          </a:p>
          <a:p>
            <a:r>
              <a:rPr lang="en-US" dirty="0"/>
              <a:t>TVM’s accept cash, coins, credit &amp; debit cards</a:t>
            </a:r>
          </a:p>
          <a:p>
            <a:r>
              <a:rPr lang="en-US" dirty="0"/>
              <a:t>Touch screen</a:t>
            </a:r>
          </a:p>
          <a:p>
            <a:r>
              <a:rPr lang="en-US" dirty="0"/>
              <a:t>Purchase rail tickets </a:t>
            </a:r>
          </a:p>
        </p:txBody>
      </p:sp>
      <p:pic>
        <p:nvPicPr>
          <p:cNvPr id="6" name="Picture 5"/>
          <p:cNvPicPr>
            <a:picLocks noChangeAspect="1"/>
          </p:cNvPicPr>
          <p:nvPr/>
        </p:nvPicPr>
        <p:blipFill>
          <a:blip r:embed="rId3"/>
          <a:stretch>
            <a:fillRect/>
          </a:stretch>
        </p:blipFill>
        <p:spPr>
          <a:xfrm>
            <a:off x="-13648" y="6284258"/>
            <a:ext cx="1742192" cy="590342"/>
          </a:xfrm>
          <a:prstGeom prst="rect">
            <a:avLst/>
          </a:prstGeom>
        </p:spPr>
      </p:pic>
      <p:pic>
        <p:nvPicPr>
          <p:cNvPr id="2" name="Picture 1"/>
          <p:cNvPicPr>
            <a:picLocks noChangeAspect="1"/>
          </p:cNvPicPr>
          <p:nvPr/>
        </p:nvPicPr>
        <p:blipFill rotWithShape="1">
          <a:blip/>
          <a:srcRect l="6967" t="554" r="31625" b="199"/>
          <a:stretch/>
        </p:blipFill>
        <p:spPr>
          <a:xfrm>
            <a:off x="5312584" y="0"/>
            <a:ext cx="6879416" cy="6857999"/>
          </a:xfrm>
          <a:prstGeom prst="rect">
            <a:avLst/>
          </a:prstGeom>
        </p:spPr>
      </p:pic>
    </p:spTree>
    <p:extLst>
      <p:ext uri="{BB962C8B-B14F-4D97-AF65-F5344CB8AC3E}">
        <p14:creationId xmlns:p14="http://schemas.microsoft.com/office/powerpoint/2010/main" val="24261189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95636" y="316718"/>
            <a:ext cx="8766184" cy="957729"/>
          </a:xfrm>
        </p:spPr>
        <p:txBody>
          <a:bodyPr>
            <a:normAutofit/>
          </a:bodyPr>
          <a:lstStyle/>
          <a:p>
            <a:pPr algn="ctr"/>
            <a:r>
              <a:rPr lang="en-US" b="1" u="sng" dirty="0"/>
              <a:t>Leaving Newark Penn Station</a:t>
            </a:r>
          </a:p>
        </p:txBody>
      </p:sp>
      <p:pic>
        <p:nvPicPr>
          <p:cNvPr id="6" name="NVrhZ7TlwlU"/>
          <p:cNvPicPr>
            <a:picLocks noRot="1" noChangeAspect="1"/>
          </p:cNvPicPr>
          <p:nvPr>
            <a:videoFile r:link="rId1"/>
          </p:nvPr>
        </p:nvPicPr>
        <p:blipFill>
          <a:blip/>
          <a:stretch>
            <a:fillRect/>
          </a:stretch>
        </p:blipFill>
        <p:spPr>
          <a:xfrm>
            <a:off x="2402058" y="1384453"/>
            <a:ext cx="7753340" cy="4361254"/>
          </a:xfrm>
          <a:prstGeom prst="rect">
            <a:avLst/>
          </a:prstGeom>
        </p:spPr>
      </p:pic>
      <p:pic>
        <p:nvPicPr>
          <p:cNvPr id="7" name="Picture 6"/>
          <p:cNvPicPr>
            <a:picLocks noChangeAspect="1"/>
          </p:cNvPicPr>
          <p:nvPr/>
        </p:nvPicPr>
        <p:blipFill>
          <a:blip r:embed="rId4"/>
          <a:stretch>
            <a:fillRect/>
          </a:stretch>
        </p:blipFill>
        <p:spPr>
          <a:xfrm>
            <a:off x="-77024" y="6281306"/>
            <a:ext cx="1742192" cy="590342"/>
          </a:xfrm>
          <a:prstGeom prst="rect">
            <a:avLst/>
          </a:prstGeom>
        </p:spPr>
      </p:pic>
    </p:spTree>
    <p:extLst>
      <p:ext uri="{BB962C8B-B14F-4D97-AF65-F5344CB8AC3E}">
        <p14:creationId xmlns:p14="http://schemas.microsoft.com/office/powerpoint/2010/main" val="169024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Text Placeholder 4"/>
          <p:cNvSpPr>
            <a:spLocks noGrp="1"/>
          </p:cNvSpPr>
          <p:nvPr>
            <p:ph type="body" sz="quarter" idx="16"/>
          </p:nvPr>
        </p:nvSpPr>
        <p:spPr/>
        <p:txBody>
          <a:bodyPr/>
          <a:lstStyle/>
          <a:p>
            <a:endParaRPr lang="en-US"/>
          </a:p>
        </p:txBody>
      </p:sp>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905515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a:srcRect t="12136" b="12136"/>
          <a:stretch>
            <a:fillRect/>
          </a:stretch>
        </p:blipFill>
        <p:spPr>
          <a:prstGeom prst="rect">
            <a:avLst/>
          </a:prstGeom>
        </p:spPr>
      </p:pic>
      <p:sp>
        <p:nvSpPr>
          <p:cNvPr id="3" name="Title 2"/>
          <p:cNvSpPr>
            <a:spLocks noGrp="1"/>
          </p:cNvSpPr>
          <p:nvPr>
            <p:ph type="title"/>
          </p:nvPr>
        </p:nvSpPr>
        <p:spPr>
          <a:xfrm>
            <a:off x="1119595" y="0"/>
            <a:ext cx="9952809" cy="957729"/>
          </a:xfrm>
          <a:solidFill>
            <a:schemeClr val="bg1">
              <a:lumMod val="95000"/>
            </a:schemeClr>
          </a:solidFill>
        </p:spPr>
        <p:txBody>
          <a:bodyPr>
            <a:normAutofit/>
          </a:bodyPr>
          <a:lstStyle/>
          <a:p>
            <a:pPr algn="ctr"/>
            <a:r>
              <a:rPr lang="en-US" b="1" u="sng" dirty="0"/>
              <a:t>Washington and Main St.</a:t>
            </a:r>
          </a:p>
        </p:txBody>
      </p:sp>
      <p:sp>
        <p:nvSpPr>
          <p:cNvPr id="4" name="Text Placeholder 3"/>
          <p:cNvSpPr>
            <a:spLocks noGrp="1"/>
          </p:cNvSpPr>
          <p:nvPr>
            <p:ph type="body" sz="quarter" idx="14"/>
          </p:nvPr>
        </p:nvSpPr>
        <p:spPr>
          <a:xfrm>
            <a:off x="9212035" y="4870481"/>
            <a:ext cx="2979965" cy="1987519"/>
          </a:xfrm>
          <a:solidFill>
            <a:schemeClr val="bg1">
              <a:lumMod val="95000"/>
            </a:schemeClr>
          </a:solidFill>
        </p:spPr>
        <p:txBody>
          <a:bodyPr/>
          <a:lstStyle/>
          <a:p>
            <a:pPr algn="l"/>
            <a:r>
              <a:rPr lang="en-US" b="1" dirty="0">
                <a:solidFill>
                  <a:srgbClr val="FAB900"/>
                </a:solidFill>
              </a:rPr>
              <a:t>What do we need to press to request our stop?</a:t>
            </a:r>
          </a:p>
        </p:txBody>
      </p:sp>
      <p:pic>
        <p:nvPicPr>
          <p:cNvPr id="6" name="Picture 5"/>
          <p:cNvPicPr>
            <a:picLocks noChangeAspect="1"/>
          </p:cNvPicPr>
          <p:nvPr/>
        </p:nvPicPr>
        <p:blipFill>
          <a:blip r:embed="rId3"/>
          <a:stretch>
            <a:fillRect/>
          </a:stretch>
        </p:blipFill>
        <p:spPr>
          <a:xfrm>
            <a:off x="0" y="6284258"/>
            <a:ext cx="1742192" cy="590342"/>
          </a:xfrm>
          <a:prstGeom prst="rect">
            <a:avLst/>
          </a:prstGeom>
        </p:spPr>
      </p:pic>
    </p:spTree>
    <p:extLst>
      <p:ext uri="{BB962C8B-B14F-4D97-AF65-F5344CB8AC3E}">
        <p14:creationId xmlns:p14="http://schemas.microsoft.com/office/powerpoint/2010/main" val="657251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2931528-FEEC-A84C-8ACA-2DBAEA61C616}"/>
              </a:ext>
            </a:extLst>
          </p:cNvPr>
          <p:cNvSpPr>
            <a:spLocks noGrp="1"/>
          </p:cNvSpPr>
          <p:nvPr>
            <p:ph type="title"/>
          </p:nvPr>
        </p:nvSpPr>
        <p:spPr>
          <a:xfrm>
            <a:off x="462895" y="459180"/>
            <a:ext cx="5750440" cy="1810379"/>
          </a:xfrm>
        </p:spPr>
        <p:txBody>
          <a:bodyPr/>
          <a:lstStyle/>
          <a:p>
            <a:pPr algn="ctr"/>
            <a:r>
              <a:rPr lang="en-US" dirty="0"/>
              <a:t>Research and Designing Virtual Field Trips</a:t>
            </a:r>
          </a:p>
        </p:txBody>
      </p:sp>
      <p:pic>
        <p:nvPicPr>
          <p:cNvPr id="11" name="Picture Placeholder 10" descr="A picture containing toy&#10;&#10;Description automatically generated">
            <a:extLst>
              <a:ext uri="{FF2B5EF4-FFF2-40B4-BE49-F238E27FC236}">
                <a16:creationId xmlns:a16="http://schemas.microsoft.com/office/drawing/2014/main" xmlns="" id="{7CA70D94-AD77-0C40-A99F-617C2B5757B6}"/>
              </a:ext>
            </a:extLst>
          </p:cNvPr>
          <p:cNvPicPr>
            <a:picLocks noGrp="1" noChangeAspect="1"/>
          </p:cNvPicPr>
          <p:nvPr>
            <p:ph type="pic" idx="1"/>
          </p:nvPr>
        </p:nvPicPr>
        <p:blipFill rotWithShape="1">
          <a:blip r:embed="rId2"/>
          <a:srcRect l="27786" t="866" r="16797" b="-866"/>
          <a:stretch/>
        </p:blipFill>
        <p:spPr>
          <a:xfrm>
            <a:off x="6497200" y="0"/>
            <a:ext cx="5700896" cy="6858000"/>
          </a:xfrm>
        </p:spPr>
      </p:pic>
      <p:sp>
        <p:nvSpPr>
          <p:cNvPr id="8" name="Text Placeholder 7">
            <a:extLst>
              <a:ext uri="{FF2B5EF4-FFF2-40B4-BE49-F238E27FC236}">
                <a16:creationId xmlns:a16="http://schemas.microsoft.com/office/drawing/2014/main" xmlns="" id="{D155E927-EAD8-1B45-95D8-B4D2456145E2}"/>
              </a:ext>
            </a:extLst>
          </p:cNvPr>
          <p:cNvSpPr>
            <a:spLocks noGrp="1"/>
          </p:cNvSpPr>
          <p:nvPr>
            <p:ph type="body" sz="half" idx="2"/>
          </p:nvPr>
        </p:nvSpPr>
        <p:spPr/>
        <p:txBody>
          <a:bodyPr/>
          <a:lstStyle/>
          <a:p>
            <a:r>
              <a:rPr lang="en-US" dirty="0"/>
              <a:t>Classroom/Customer Input</a:t>
            </a:r>
          </a:p>
          <a:p>
            <a:r>
              <a:rPr lang="en-US" dirty="0"/>
              <a:t>Google Search</a:t>
            </a:r>
          </a:p>
          <a:p>
            <a:r>
              <a:rPr lang="en-US" dirty="0"/>
              <a:t>YouTube</a:t>
            </a:r>
          </a:p>
          <a:p>
            <a:r>
              <a:rPr lang="en-US" dirty="0"/>
              <a:t>iMovie</a:t>
            </a:r>
          </a:p>
          <a:p>
            <a:endParaRPr lang="en-US" dirty="0"/>
          </a:p>
          <a:p>
            <a:endParaRPr lang="en-US" dirty="0"/>
          </a:p>
        </p:txBody>
      </p:sp>
    </p:spTree>
    <p:extLst>
      <p:ext uri="{BB962C8B-B14F-4D97-AF65-F5344CB8AC3E}">
        <p14:creationId xmlns:p14="http://schemas.microsoft.com/office/powerpoint/2010/main" val="32153097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a:srcRect l="8647" r="8647"/>
          <a:stretch>
            <a:fillRect/>
          </a:stretch>
        </p:blipFill>
        <p:spPr>
          <a:prstGeom prst="rect">
            <a:avLst/>
          </a:prstGeom>
        </p:spPr>
      </p:pic>
      <p:sp>
        <p:nvSpPr>
          <p:cNvPr id="3" name="Title 2"/>
          <p:cNvSpPr>
            <a:spLocks noGrp="1"/>
          </p:cNvSpPr>
          <p:nvPr>
            <p:ph type="title"/>
          </p:nvPr>
        </p:nvSpPr>
        <p:spPr>
          <a:xfrm>
            <a:off x="8035834" y="146957"/>
            <a:ext cx="4156166" cy="2277266"/>
          </a:xfrm>
          <a:solidFill>
            <a:schemeClr val="bg1">
              <a:lumMod val="95000"/>
            </a:schemeClr>
          </a:solidFill>
          <a:ln>
            <a:solidFill>
              <a:schemeClr val="tx1"/>
            </a:solidFill>
          </a:ln>
        </p:spPr>
        <p:txBody>
          <a:bodyPr>
            <a:noAutofit/>
          </a:bodyPr>
          <a:lstStyle/>
          <a:p>
            <a:pPr algn="ctr"/>
            <a:r>
              <a:rPr lang="en-US" sz="4400" b="1" dirty="0"/>
              <a:t>We made it back!</a:t>
            </a:r>
            <a:br>
              <a:rPr lang="en-US" sz="4400" b="1" dirty="0"/>
            </a:br>
            <a:endParaRPr lang="en-US" sz="4400" b="1" dirty="0"/>
          </a:p>
        </p:txBody>
      </p:sp>
      <p:pic>
        <p:nvPicPr>
          <p:cNvPr id="4" name="Picture 3"/>
          <p:cNvPicPr>
            <a:picLocks noChangeAspect="1"/>
          </p:cNvPicPr>
          <p:nvPr/>
        </p:nvPicPr>
        <p:blipFill>
          <a:blip r:embed="rId3"/>
          <a:stretch>
            <a:fillRect/>
          </a:stretch>
        </p:blipFill>
        <p:spPr>
          <a:xfrm>
            <a:off x="-13648" y="6352497"/>
            <a:ext cx="1742192" cy="590342"/>
          </a:xfrm>
          <a:prstGeom prst="rect">
            <a:avLst/>
          </a:prstGeom>
        </p:spPr>
      </p:pic>
    </p:spTree>
    <p:extLst>
      <p:ext uri="{BB962C8B-B14F-4D97-AF65-F5344CB8AC3E}">
        <p14:creationId xmlns:p14="http://schemas.microsoft.com/office/powerpoint/2010/main" val="2365541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90ECD7DE-6ECE-44C1-B0B1-B36869562478}"/>
              </a:ext>
              <a:ext uri="{C183D7F6-B498-43B3-948B-1728B52AA6E4}">
                <adec:decorative xmlns:adec="http://schemas.microsoft.com/office/drawing/2017/decorative" xmlns="" val="1"/>
              </a:ext>
            </a:extLst>
          </p:cNvPr>
          <p:cNvSpPr/>
          <p:nvPr/>
        </p:nvSpPr>
        <p:spPr bwMode="black">
          <a:xfrm>
            <a:off x="5967897" y="1969992"/>
            <a:ext cx="5815958" cy="4531801"/>
          </a:xfrm>
          <a:prstGeom prst="rect">
            <a:avLst/>
          </a:prstGeom>
          <a:solidFill>
            <a:srgbClr val="000000">
              <a:alpha val="5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ADFFFCD-801A-478E-9627-5836490CE680}"/>
              </a:ext>
            </a:extLst>
          </p:cNvPr>
          <p:cNvSpPr>
            <a:spLocks noGrp="1"/>
          </p:cNvSpPr>
          <p:nvPr>
            <p:ph type="title"/>
          </p:nvPr>
        </p:nvSpPr>
        <p:spPr>
          <a:xfrm>
            <a:off x="6557360" y="1924622"/>
            <a:ext cx="4613913" cy="1178276"/>
          </a:xfrm>
        </p:spPr>
        <p:txBody>
          <a:bodyPr/>
          <a:lstStyle/>
          <a:p>
            <a:r>
              <a:rPr lang="en-US" b="1" dirty="0">
                <a:solidFill>
                  <a:schemeClr val="accent2"/>
                </a:solidFill>
              </a:rPr>
              <a:t>Thank you!</a:t>
            </a:r>
            <a:endParaRPr lang="en-US" dirty="0">
              <a:solidFill>
                <a:schemeClr val="accent2"/>
              </a:solidFill>
            </a:endParaRPr>
          </a:p>
        </p:txBody>
      </p:sp>
      <p:sp>
        <p:nvSpPr>
          <p:cNvPr id="3" name="Text Placeholder 2">
            <a:extLst>
              <a:ext uri="{FF2B5EF4-FFF2-40B4-BE49-F238E27FC236}">
                <a16:creationId xmlns:a16="http://schemas.microsoft.com/office/drawing/2014/main" xmlns="" id="{AE50C2D7-C7F2-4AE4-B99C-A4F5CDF8D638}"/>
              </a:ext>
            </a:extLst>
          </p:cNvPr>
          <p:cNvSpPr>
            <a:spLocks noGrp="1"/>
          </p:cNvSpPr>
          <p:nvPr>
            <p:ph type="body" sz="quarter" idx="13"/>
          </p:nvPr>
        </p:nvSpPr>
        <p:spPr>
          <a:xfrm>
            <a:off x="6894301" y="3341167"/>
            <a:ext cx="4037286" cy="2752428"/>
          </a:xfrm>
        </p:spPr>
        <p:txBody>
          <a:bodyPr>
            <a:normAutofit fontScale="77500" lnSpcReduction="20000"/>
          </a:bodyPr>
          <a:lstStyle/>
          <a:p>
            <a:pPr>
              <a:spcBef>
                <a:spcPts val="0"/>
              </a:spcBef>
              <a:defRPr/>
            </a:pPr>
            <a:r>
              <a:rPr lang="en-US" sz="2400" b="1" dirty="0">
                <a:solidFill>
                  <a:prstClr val="white"/>
                </a:solidFill>
              </a:rPr>
              <a:t>Jeffrey Dennis, BA</a:t>
            </a:r>
          </a:p>
          <a:p>
            <a:pPr>
              <a:spcBef>
                <a:spcPts val="0"/>
              </a:spcBef>
              <a:defRPr/>
            </a:pPr>
            <a:r>
              <a:rPr lang="en-US" sz="2400" b="1" dirty="0">
                <a:solidFill>
                  <a:prstClr val="white"/>
                </a:solidFill>
              </a:rPr>
              <a:t>Research Program Coordinator/Travel Instructor</a:t>
            </a:r>
          </a:p>
          <a:p>
            <a:pPr>
              <a:spcBef>
                <a:spcPts val="0"/>
              </a:spcBef>
              <a:defRPr/>
            </a:pPr>
            <a:r>
              <a:rPr lang="en-US" sz="2400" b="1" dirty="0">
                <a:solidFill>
                  <a:prstClr val="white"/>
                </a:solidFill>
              </a:rPr>
              <a:t>NJTIP @ Rutgers – Travel Training</a:t>
            </a:r>
          </a:p>
          <a:p>
            <a:pPr>
              <a:spcBef>
                <a:spcPts val="0"/>
              </a:spcBef>
              <a:defRPr/>
            </a:pPr>
            <a:r>
              <a:rPr lang="en-US" sz="2400" b="1" dirty="0">
                <a:solidFill>
                  <a:prstClr val="white"/>
                </a:solidFill>
              </a:rPr>
              <a:t>33 Livingston Ave</a:t>
            </a:r>
          </a:p>
          <a:p>
            <a:pPr>
              <a:spcBef>
                <a:spcPts val="0"/>
              </a:spcBef>
              <a:defRPr/>
            </a:pPr>
            <a:r>
              <a:rPr lang="en-US" sz="2400" b="1" dirty="0">
                <a:solidFill>
                  <a:prstClr val="white"/>
                </a:solidFill>
              </a:rPr>
              <a:t>New Brunswick NJ 08901</a:t>
            </a:r>
          </a:p>
          <a:p>
            <a:pPr>
              <a:spcBef>
                <a:spcPts val="0"/>
              </a:spcBef>
              <a:defRPr/>
            </a:pPr>
            <a:r>
              <a:rPr lang="en-US" sz="2400" b="1" dirty="0">
                <a:solidFill>
                  <a:prstClr val="white"/>
                </a:solidFill>
              </a:rPr>
              <a:t>Cell: (908)-268-9642</a:t>
            </a:r>
          </a:p>
          <a:p>
            <a:pPr>
              <a:spcBef>
                <a:spcPts val="0"/>
              </a:spcBef>
              <a:defRPr/>
            </a:pPr>
            <a:r>
              <a:rPr lang="en-US" sz="2400" b="1" dirty="0">
                <a:solidFill>
                  <a:prstClr val="white"/>
                </a:solidFill>
              </a:rPr>
              <a:t>Email: </a:t>
            </a:r>
            <a:r>
              <a:rPr lang="en-US" sz="2400" b="1" dirty="0"/>
              <a:t>jeffdenn@ejb.rutgers.edu</a:t>
            </a:r>
          </a:p>
          <a:p>
            <a:pPr>
              <a:spcBef>
                <a:spcPts val="0"/>
              </a:spcBef>
              <a:defRPr/>
            </a:pPr>
            <a:r>
              <a:rPr lang="en-US" sz="2400" b="1" dirty="0">
                <a:solidFill>
                  <a:prstClr val="white"/>
                </a:solidFill>
              </a:rPr>
              <a:t>Web: njtip.Rutgers.edu</a:t>
            </a:r>
            <a:r>
              <a:rPr lang="en-US" sz="2400" dirty="0">
                <a:solidFill>
                  <a:prstClr val="white"/>
                </a:solidFill>
              </a:rPr>
              <a:t> </a:t>
            </a:r>
          </a:p>
          <a:p>
            <a:endParaRPr lang="en-US" sz="2400" dirty="0"/>
          </a:p>
        </p:txBody>
      </p:sp>
      <p:cxnSp>
        <p:nvCxnSpPr>
          <p:cNvPr id="12" name="Straight Connector 11">
            <a:extLst>
              <a:ext uri="{FF2B5EF4-FFF2-40B4-BE49-F238E27FC236}">
                <a16:creationId xmlns:a16="http://schemas.microsoft.com/office/drawing/2014/main" xmlns="" id="{052DC118-2E25-449E-B08F-DC7B604FFEEF}"/>
              </a:ext>
              <a:ext uri="{C183D7F6-B498-43B3-948B-1728B52AA6E4}">
                <adec:decorative xmlns:adec="http://schemas.microsoft.com/office/drawing/2017/decorative" xmlns="" val="1"/>
              </a:ext>
            </a:extLst>
          </p:cNvPr>
          <p:cNvCxnSpPr>
            <a:cxnSpLocks/>
          </p:cNvCxnSpPr>
          <p:nvPr/>
        </p:nvCxnSpPr>
        <p:spPr>
          <a:xfrm>
            <a:off x="6672312" y="3016098"/>
            <a:ext cx="4379362" cy="0"/>
          </a:xfrm>
          <a:prstGeom prst="line">
            <a:avLst/>
          </a:prstGeom>
          <a:ln w="25400">
            <a:solidFill>
              <a:schemeClr val="accent2"/>
            </a:solidFill>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xmlns="" id="{0E90DB81-F779-42BC-9736-F4BD7E268D0C}"/>
              </a:ext>
              <a:ext uri="{C183D7F6-B498-43B3-948B-1728B52AA6E4}">
                <adec:decorative xmlns:adec="http://schemas.microsoft.com/office/drawing/2017/decorative" xmlns="" val="1"/>
              </a:ext>
            </a:extLst>
          </p:cNvPr>
          <p:cNvSpPr>
            <a:spLocks/>
          </p:cNvSpPr>
          <p:nvPr/>
        </p:nvSpPr>
        <p:spPr bwMode="black">
          <a:xfrm>
            <a:off x="5893028" y="1897394"/>
            <a:ext cx="5968646" cy="4678295"/>
          </a:xfrm>
          <a:prstGeom prst="rect">
            <a:avLst/>
          </a:prstGeom>
          <a:noFill/>
          <a:ln w="317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6B2E2FBC-3A83-4C18-9BA9-D8E72AF5ABC2}"/>
              </a:ext>
              <a:ext uri="{C183D7F6-B498-43B3-948B-1728B52AA6E4}">
                <adec:decorative xmlns:adec="http://schemas.microsoft.com/office/drawing/2017/decorative" xmlns="" val="1"/>
              </a:ext>
            </a:extLst>
          </p:cNvPr>
          <p:cNvSpPr>
            <a:spLocks noChangeAspect="1"/>
          </p:cNvSpPr>
          <p:nvPr/>
        </p:nvSpPr>
        <p:spPr bwMode="black">
          <a:xfrm>
            <a:off x="5699050" y="1794935"/>
            <a:ext cx="6252623" cy="4850574"/>
          </a:xfrm>
          <a:prstGeom prst="rect">
            <a:avLst/>
          </a:prstGeom>
          <a:noFill/>
          <a:ln w="317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0" y="6284258"/>
            <a:ext cx="1742192" cy="590342"/>
          </a:xfrm>
          <a:prstGeom prst="rect">
            <a:avLst/>
          </a:prstGeom>
        </p:spPr>
      </p:pic>
    </p:spTree>
    <p:extLst>
      <p:ext uri="{BB962C8B-B14F-4D97-AF65-F5344CB8AC3E}">
        <p14:creationId xmlns:p14="http://schemas.microsoft.com/office/powerpoint/2010/main" val="748744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DF07B4-1C53-A243-BF34-5A7DBAFC24CB}"/>
              </a:ext>
            </a:extLst>
          </p:cNvPr>
          <p:cNvSpPr>
            <a:spLocks noGrp="1"/>
          </p:cNvSpPr>
          <p:nvPr>
            <p:ph type="title"/>
          </p:nvPr>
        </p:nvSpPr>
        <p:spPr/>
        <p:txBody>
          <a:bodyPr/>
          <a:lstStyle/>
          <a:p>
            <a:pPr algn="ctr"/>
            <a:r>
              <a:rPr lang="en-US" dirty="0"/>
              <a:t>Initial COVID-19 </a:t>
            </a:r>
            <a:br>
              <a:rPr lang="en-US" dirty="0"/>
            </a:br>
            <a:r>
              <a:rPr lang="en-US" dirty="0"/>
              <a:t>Travel training </a:t>
            </a:r>
          </a:p>
        </p:txBody>
      </p:sp>
      <p:pic>
        <p:nvPicPr>
          <p:cNvPr id="6" name="Picture Placeholder 5" descr="A group of people waiting to board a bus&#10;&#10;Description automatically generated">
            <a:extLst>
              <a:ext uri="{FF2B5EF4-FFF2-40B4-BE49-F238E27FC236}">
                <a16:creationId xmlns:a16="http://schemas.microsoft.com/office/drawing/2014/main" xmlns="" id="{708659D2-89CA-1D40-918A-7D43B6B05206}"/>
              </a:ext>
            </a:extLst>
          </p:cNvPr>
          <p:cNvPicPr>
            <a:picLocks noGrp="1" noChangeAspect="1"/>
          </p:cNvPicPr>
          <p:nvPr>
            <p:ph type="pic" idx="1"/>
          </p:nvPr>
        </p:nvPicPr>
        <p:blipFill rotWithShape="1">
          <a:blip r:embed="rId3"/>
          <a:srcRect l="22335" r="22335"/>
          <a:stretch/>
        </p:blipFill>
        <p:spPr>
          <a:xfrm>
            <a:off x="6491104" y="0"/>
            <a:ext cx="5700896" cy="6858000"/>
          </a:xfrm>
        </p:spPr>
      </p:pic>
      <p:sp>
        <p:nvSpPr>
          <p:cNvPr id="4" name="Text Placeholder 3">
            <a:extLst>
              <a:ext uri="{FF2B5EF4-FFF2-40B4-BE49-F238E27FC236}">
                <a16:creationId xmlns:a16="http://schemas.microsoft.com/office/drawing/2014/main" xmlns="" id="{7C6CEE9F-0A3F-C742-8283-3F1C32172195}"/>
              </a:ext>
            </a:extLst>
          </p:cNvPr>
          <p:cNvSpPr>
            <a:spLocks noGrp="1"/>
          </p:cNvSpPr>
          <p:nvPr>
            <p:ph type="body" sz="half" idx="2"/>
          </p:nvPr>
        </p:nvSpPr>
        <p:spPr/>
        <p:txBody>
          <a:bodyPr/>
          <a:lstStyle/>
          <a:p>
            <a:r>
              <a:rPr lang="en-US" dirty="0"/>
              <a:t>Full stop to travel training</a:t>
            </a:r>
          </a:p>
          <a:p>
            <a:r>
              <a:rPr lang="en-US" dirty="0"/>
              <a:t>No training on vehicles</a:t>
            </a:r>
          </a:p>
          <a:p>
            <a:r>
              <a:rPr lang="en-US" dirty="0"/>
              <a:t>Solutions:</a:t>
            </a:r>
          </a:p>
          <a:p>
            <a:pPr marL="800100" lvl="1" indent="-342900">
              <a:buClr>
                <a:schemeClr val="bg1"/>
              </a:buClr>
              <a:buFont typeface="Arial" panose="020B0604020202020204" pitchFamily="34" charset="0"/>
              <a:buChar char="•"/>
            </a:pPr>
            <a:r>
              <a:rPr lang="en-US" sz="2000" dirty="0"/>
              <a:t>Maximize outreach efforts</a:t>
            </a:r>
          </a:p>
          <a:p>
            <a:pPr marL="800100" lvl="1" indent="-342900">
              <a:buClr>
                <a:schemeClr val="bg1"/>
              </a:buClr>
              <a:buFont typeface="Arial" panose="020B0604020202020204" pitchFamily="34" charset="0"/>
              <a:buChar char="•"/>
            </a:pPr>
            <a:r>
              <a:rPr lang="en-US" sz="2000" dirty="0"/>
              <a:t>Adapt</a:t>
            </a:r>
          </a:p>
          <a:p>
            <a:pPr marL="800100" lvl="1" indent="-342900">
              <a:buClr>
                <a:schemeClr val="bg1"/>
              </a:buClr>
              <a:buFont typeface="Arial" panose="020B0604020202020204" pitchFamily="34" charset="0"/>
              <a:buChar char="•"/>
            </a:pPr>
            <a:r>
              <a:rPr lang="en-US" sz="2000" dirty="0"/>
              <a:t>Improvise</a:t>
            </a:r>
          </a:p>
          <a:p>
            <a:pPr marL="800100" lvl="1" indent="-342900">
              <a:buClr>
                <a:schemeClr val="bg1"/>
              </a:buClr>
              <a:buFont typeface="Arial" panose="020B0604020202020204" pitchFamily="34" charset="0"/>
              <a:buChar char="•"/>
            </a:pPr>
            <a:r>
              <a:rPr lang="en-US" sz="2000" dirty="0"/>
              <a:t>Create</a:t>
            </a:r>
          </a:p>
          <a:p>
            <a:endParaRPr lang="en-US" dirty="0"/>
          </a:p>
        </p:txBody>
      </p:sp>
    </p:spTree>
    <p:extLst>
      <p:ext uri="{BB962C8B-B14F-4D97-AF65-F5344CB8AC3E}">
        <p14:creationId xmlns:p14="http://schemas.microsoft.com/office/powerpoint/2010/main" val="656858282"/>
      </p:ext>
    </p:extLst>
  </p:cSld>
  <p:clrMapOvr>
    <a:masterClrMapping/>
  </p:clrMapOvr>
</p:sld>
</file>

<file path=ppt/theme/theme1.xml><?xml version="1.0" encoding="utf-8"?>
<a:theme xmlns:a="http://schemas.openxmlformats.org/drawingml/2006/main" name="Parcel">
  <a:themeElements>
    <a:clrScheme name="Custom 12">
      <a:dk1>
        <a:srgbClr val="000000"/>
      </a:dk1>
      <a:lt1>
        <a:srgbClr val="FFFFFF"/>
      </a:lt1>
      <a:dk2>
        <a:srgbClr val="545454"/>
      </a:dk2>
      <a:lt2>
        <a:srgbClr val="BFBFBF"/>
      </a:lt2>
      <a:accent1>
        <a:srgbClr val="4B9BAA"/>
      </a:accent1>
      <a:accent2>
        <a:srgbClr val="FAB900"/>
      </a:accent2>
      <a:accent3>
        <a:srgbClr val="4B9BAA"/>
      </a:accent3>
      <a:accent4>
        <a:srgbClr val="EE7008"/>
      </a:accent4>
      <a:accent5>
        <a:srgbClr val="4B9BAA"/>
      </a:accent5>
      <a:accent6>
        <a:srgbClr val="D5393D"/>
      </a:accent6>
      <a:hlink>
        <a:srgbClr val="4B9BAA"/>
      </a:hlink>
      <a:folHlink>
        <a:srgbClr val="EE7008"/>
      </a:folHlink>
    </a:clrScheme>
    <a:fontScheme name="Custom 10">
      <a:majorFont>
        <a:latin typeface="Tahoma"/>
        <a:ea typeface=""/>
        <a:cs typeface=""/>
      </a:majorFont>
      <a:minorFont>
        <a:latin typeface="Tahom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TF89732948_Virtual field trip_RVA_v4.potx" id="{D5327314-4ABE-4FA3-A970-063A298A971D}" vid="{3433CD16-A6C1-4434-8A42-CCC2BC6B04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5537</Words>
  <Application>Microsoft Office PowerPoint</Application>
  <PresentationFormat>Widescreen</PresentationFormat>
  <Paragraphs>628</Paragraphs>
  <Slides>81</Slides>
  <Notes>75</Notes>
  <HiddenSlides>2</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Calibri</vt:lpstr>
      <vt:lpstr>Cavolini</vt:lpstr>
      <vt:lpstr>Dante</vt:lpstr>
      <vt:lpstr>Tahoma</vt:lpstr>
      <vt:lpstr>Verdana</vt:lpstr>
      <vt:lpstr>Wingdings</vt:lpstr>
      <vt:lpstr>Parcel</vt:lpstr>
      <vt:lpstr>Designing and Implementing Virtual Group Field Trips During COVID-19</vt:lpstr>
      <vt:lpstr>Designing and Implementing  Virtual Group Field Trips During COVID-19</vt:lpstr>
      <vt:lpstr>Pre Covid-19 Travel Training</vt:lpstr>
      <vt:lpstr>Initial COVID-19  Travel training </vt:lpstr>
      <vt:lpstr>Virtual Training Options</vt:lpstr>
      <vt:lpstr>Virtual Travel Training</vt:lpstr>
      <vt:lpstr> Curating, Creating and Implementing</vt:lpstr>
      <vt:lpstr>Research and Designing Virtual Field Trips</vt:lpstr>
      <vt:lpstr>Initial COVID-19  Travel training </vt:lpstr>
      <vt:lpstr>Let’s Plan Our Trip!</vt:lpstr>
      <vt:lpstr>Virtual Field  Trip Planning </vt:lpstr>
      <vt:lpstr>Find our nearby bus stop</vt:lpstr>
      <vt:lpstr>Liberty State Park  Virtual Tour</vt:lpstr>
      <vt:lpstr>PowerPoint Presentation</vt:lpstr>
      <vt:lpstr>New Brunswick Rail Station </vt:lpstr>
      <vt:lpstr>New Brunswick Train Station</vt:lpstr>
      <vt:lpstr>Purchasing NJ Transit Train Ticket</vt:lpstr>
      <vt:lpstr>How to ride  the train</vt:lpstr>
      <vt:lpstr>Check departure screen for next train heading towards New York Penn Station</vt:lpstr>
      <vt:lpstr>PowerPoint Presentation</vt:lpstr>
      <vt:lpstr>PowerPoint Presentation</vt:lpstr>
      <vt:lpstr>Liberty State Park  Virtual Tour</vt:lpstr>
      <vt:lpstr>Liberty State Park  Virtual Tour </vt:lpstr>
      <vt:lpstr>PATH Ticket Vending Machine</vt:lpstr>
      <vt:lpstr>Entrance gates for PATH Train</vt:lpstr>
      <vt:lpstr>PATH Fare System</vt:lpstr>
      <vt:lpstr>Liberty State Park  Virtual Tour </vt:lpstr>
      <vt:lpstr>PATH Train towards WTC</vt:lpstr>
      <vt:lpstr>PowerPoint Presentation</vt:lpstr>
      <vt:lpstr>Liberty State Park  Virtual Tour</vt:lpstr>
      <vt:lpstr>Hudson-Bergen       Light Rail</vt:lpstr>
      <vt:lpstr>HBLR – Exchange Place Station</vt:lpstr>
      <vt:lpstr>Hudson Bergen Light  Rail Map</vt:lpstr>
      <vt:lpstr>Buying a ticket for Light Rail</vt:lpstr>
      <vt:lpstr>The TVM Touch Screen</vt:lpstr>
      <vt:lpstr>Pay with Cash/Credit/Debit Card</vt:lpstr>
      <vt:lpstr>Take Ticket and Receipt</vt:lpstr>
      <vt:lpstr>Validate your light rail ticket before boarding</vt:lpstr>
      <vt:lpstr>Board the train towards 8th St. Station  or  West Side Avenue</vt:lpstr>
      <vt:lpstr>Find a seat</vt:lpstr>
      <vt:lpstr>Liberty State Park Light Rail Station</vt:lpstr>
      <vt:lpstr>Liberty State Park Historical Rail Terminal</vt:lpstr>
      <vt:lpstr>PowerPoint Presentation</vt:lpstr>
      <vt:lpstr>Virtual Tour  of  Ellis Island and Liberty Island</vt:lpstr>
      <vt:lpstr>Travel from Liberty State Park </vt:lpstr>
      <vt:lpstr>Virtual Tour  of  Ellis Island </vt:lpstr>
      <vt:lpstr>Ellis Island 360 Virtual Tour</vt:lpstr>
      <vt:lpstr>Virtual Tour  of  The Statue of Liberty </vt:lpstr>
      <vt:lpstr>Virtual Tour  of   Liberty Island</vt:lpstr>
      <vt:lpstr>The New Statue of Liberty Museum </vt:lpstr>
      <vt:lpstr>The Statue of Liberty Museum</vt:lpstr>
      <vt:lpstr>Living on Liberty Island</vt:lpstr>
      <vt:lpstr>Virtual Tour of Statue  of  Liberty Museum</vt:lpstr>
      <vt:lpstr>Time to head back to school</vt:lpstr>
      <vt:lpstr>Liberty Island  State Park Ferry</vt:lpstr>
      <vt:lpstr>Heading back to  Liberty State Park </vt:lpstr>
      <vt:lpstr>Let’s Plan Our Trip!</vt:lpstr>
      <vt:lpstr>What happens if we miss our bus or train?</vt:lpstr>
      <vt:lpstr>Liberty State Park Light Rail Station</vt:lpstr>
      <vt:lpstr>Hudson Bergen Light  Rail Map</vt:lpstr>
      <vt:lpstr>Buying a ticket for Light Rail</vt:lpstr>
      <vt:lpstr>The TVM Touch Screen</vt:lpstr>
      <vt:lpstr>Pay with Cash/Credit/Debit Card</vt:lpstr>
      <vt:lpstr>Take Ticket and Receipt</vt:lpstr>
      <vt:lpstr>Validate your light rail ticket before boarding</vt:lpstr>
      <vt:lpstr>Board the train towards Tonnelle Ave or  Hoboken</vt:lpstr>
      <vt:lpstr>Find a seat</vt:lpstr>
      <vt:lpstr>Hudson-Bergen       Light Rail</vt:lpstr>
      <vt:lpstr>Liberty State Park  Virtual Tour</vt:lpstr>
      <vt:lpstr>Entrance gates for PATH Train</vt:lpstr>
      <vt:lpstr>PATH Fare System</vt:lpstr>
      <vt:lpstr>PATH train to Newark Penn Station</vt:lpstr>
      <vt:lpstr>Arrive at Newark Penn Station – Platform H</vt:lpstr>
      <vt:lpstr>Make our way through the gates</vt:lpstr>
      <vt:lpstr>Check departure screen for trains to Trenton</vt:lpstr>
      <vt:lpstr>Purchasing NJ Transit Train Ticket</vt:lpstr>
      <vt:lpstr>Leaving Newark Penn Station</vt:lpstr>
      <vt:lpstr>PowerPoint Presentation</vt:lpstr>
      <vt:lpstr>Washington and Main St.</vt:lpstr>
      <vt:lpstr>We made it back!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2020-08-10T20:40:18Z</dcterms:modified>
</cp:coreProperties>
</file>